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660" r:id="rId2"/>
  </p:sldMasterIdLst>
  <p:notesMasterIdLst>
    <p:notesMasterId r:id="rId35"/>
  </p:notesMasterIdLst>
  <p:sldIdLst>
    <p:sldId id="311" r:id="rId3"/>
    <p:sldId id="312" r:id="rId4"/>
    <p:sldId id="313" r:id="rId5"/>
    <p:sldId id="314" r:id="rId6"/>
    <p:sldId id="325" r:id="rId7"/>
    <p:sldId id="278" r:id="rId8"/>
    <p:sldId id="283" r:id="rId9"/>
    <p:sldId id="282" r:id="rId10"/>
    <p:sldId id="303" r:id="rId11"/>
    <p:sldId id="293" r:id="rId12"/>
    <p:sldId id="317" r:id="rId13"/>
    <p:sldId id="284" r:id="rId14"/>
    <p:sldId id="289" r:id="rId15"/>
    <p:sldId id="292" r:id="rId16"/>
    <p:sldId id="295" r:id="rId17"/>
    <p:sldId id="296" r:id="rId18"/>
    <p:sldId id="297" r:id="rId19"/>
    <p:sldId id="322" r:id="rId20"/>
    <p:sldId id="304" r:id="rId21"/>
    <p:sldId id="301" r:id="rId22"/>
    <p:sldId id="305" r:id="rId23"/>
    <p:sldId id="298" r:id="rId24"/>
    <p:sldId id="300" r:id="rId25"/>
    <p:sldId id="306" r:id="rId26"/>
    <p:sldId id="307" r:id="rId27"/>
    <p:sldId id="308" r:id="rId28"/>
    <p:sldId id="309" r:id="rId29"/>
    <p:sldId id="290" r:id="rId30"/>
    <p:sldId id="291" r:id="rId31"/>
    <p:sldId id="263" r:id="rId32"/>
    <p:sldId id="316" r:id="rId33"/>
    <p:sldId id="28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B85"/>
    <a:srgbClr val="32EC97"/>
    <a:srgbClr val="333333"/>
    <a:srgbClr val="435464"/>
    <a:srgbClr val="49B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86405" autoAdjust="0"/>
  </p:normalViewPr>
  <p:slideViewPr>
    <p:cSldViewPr snapToGrid="0" showGuides="1">
      <p:cViewPr varScale="1">
        <p:scale>
          <a:sx n="75" d="100"/>
          <a:sy n="75" d="100"/>
        </p:scale>
        <p:origin x="-84" y="-456"/>
      </p:cViewPr>
      <p:guideLst>
        <p:guide orient="horz" pos="2160"/>
        <p:guide pos="3840"/>
      </p:guideLst>
    </p:cSldViewPr>
  </p:slideViewPr>
  <p:outlineViewPr>
    <p:cViewPr>
      <p:scale>
        <a:sx n="100" d="100"/>
        <a:sy n="100" d="100"/>
      </p:scale>
      <p:origin x="0" y="-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1987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39FFE-D9A0-1545-ABCD-40522E934A77}" type="datetimeFigureOut">
              <a:rPr kumimoji="1" lang="ko-KR" altLang="en-US" smtClean="0"/>
              <a:pPr/>
              <a:t>2018. 9. 15.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285DE-6867-804D-BFF9-CBB39373D6F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1256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혹시 이 친구 아시는 분이 계신지 모르겠습니다</a:t>
            </a:r>
            <a:r>
              <a:rPr lang="en-US" altLang="ko-KR" dirty="0"/>
              <a:t>. </a:t>
            </a:r>
            <a:r>
              <a:rPr lang="ko-KR" altLang="en-US" dirty="0"/>
              <a:t>수많은 서울 시민들의 발을 책임지고 있는 </a:t>
            </a:r>
            <a:r>
              <a:rPr lang="ko-KR" altLang="en-US" dirty="0" err="1"/>
              <a:t>따릉이라는</a:t>
            </a:r>
            <a:r>
              <a:rPr lang="ko-KR" altLang="en-US" dirty="0"/>
              <a:t> 친구인데요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저렴한 이용요금으로 많은 사랑을 받고 있는 친구입니다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이런 착한 친구에게도 슬픈 사연이 존재했는데요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0</a:t>
            </a:fld>
            <a:endParaRPr kumimoji="1"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따릉이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대여일시를</a:t>
            </a:r>
            <a:r>
              <a:rPr kumimoji="1" lang="ko-KR" altLang="en-US" baseline="0" dirty="0"/>
              <a:t> 속성에 따라 주말 및 공휴일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시간대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총 </a:t>
            </a:r>
            <a:r>
              <a:rPr kumimoji="1" lang="ko-KR" altLang="en-US" baseline="0" dirty="0" err="1"/>
              <a:t>다섯개의</a:t>
            </a:r>
            <a:r>
              <a:rPr kumimoji="1" lang="ko-KR" altLang="en-US" baseline="0" dirty="0"/>
              <a:t> </a:t>
            </a:r>
            <a:r>
              <a:rPr kumimoji="1" lang="ko-KR" altLang="en-US" baseline="0" dirty="0" err="1"/>
              <a:t>출근시간대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 err="1"/>
              <a:t>낮시간대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 err="1"/>
              <a:t>퇴근시간대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밤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새벽시간대로 범주화하였고 계절 속성으로 세분화하였습니다</a:t>
            </a:r>
            <a:r>
              <a:rPr kumimoji="1" lang="en-US" altLang="ko-KR" baseline="0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전처리 과정에서는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약 </a:t>
            </a:r>
            <a:r>
              <a:rPr kumimoji="1" lang="en-US" altLang="ko-KR" dirty="0"/>
              <a:t>1160</a:t>
            </a:r>
            <a:r>
              <a:rPr kumimoji="1" lang="ko-KR" altLang="en-US" dirty="0" err="1"/>
              <a:t>여개의</a:t>
            </a:r>
            <a:r>
              <a:rPr kumimoji="1" lang="ko-KR" altLang="en-US" dirty="0"/>
              <a:t> 대여소를 </a:t>
            </a:r>
            <a:r>
              <a:rPr kumimoji="1" lang="en-US" altLang="ko-KR" dirty="0"/>
              <a:t>100</a:t>
            </a:r>
            <a:r>
              <a:rPr kumimoji="1" lang="ko-KR" altLang="en-US" dirty="0" err="1"/>
              <a:t>여개의</a:t>
            </a:r>
            <a:r>
              <a:rPr kumimoji="1" lang="ko-KR" altLang="en-US" dirty="0"/>
              <a:t> 대여소로 군집화하여 분석을 실시하였는데요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위도경도만을 사용한 거리적 속성을 통한 </a:t>
            </a:r>
            <a:r>
              <a:rPr kumimoji="1" lang="ko-KR" altLang="en-US" dirty="0" err="1"/>
              <a:t>케이민즈를</a:t>
            </a:r>
            <a:r>
              <a:rPr kumimoji="1" lang="ko-KR" altLang="en-US" dirty="0"/>
              <a:t> 사용하였습니다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추가적으로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군집이 한강을 포함하지 않도록 강남과 강북</a:t>
            </a:r>
            <a:r>
              <a:rPr kumimoji="1" lang="ko-KR" altLang="en-US" baseline="0" dirty="0"/>
              <a:t> 각각 개별로 </a:t>
            </a:r>
            <a:r>
              <a:rPr kumimoji="1" lang="ko-KR" altLang="en-US" baseline="0" dirty="0" err="1"/>
              <a:t>클러스터링을</a:t>
            </a:r>
            <a:r>
              <a:rPr kumimoji="1" lang="ko-KR" altLang="en-US" baseline="0" dirty="0"/>
              <a:t> 한결과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군집 </a:t>
            </a:r>
            <a:r>
              <a:rPr kumimoji="1" lang="en-US" altLang="ko-KR" baseline="0" dirty="0"/>
              <a:t>1~100 </a:t>
            </a:r>
            <a:r>
              <a:rPr kumimoji="1" lang="ko-KR" altLang="en-US" baseline="0" dirty="0"/>
              <a:t>개의  </a:t>
            </a:r>
            <a:r>
              <a:rPr kumimoji="1" lang="en-US" altLang="ko-KR" baseline="0" dirty="0"/>
              <a:t>K inertia </a:t>
            </a:r>
            <a:r>
              <a:rPr kumimoji="1" lang="ko-KR" altLang="en-US" baseline="0" dirty="0"/>
              <a:t>값은 다음과 같이 나타났습니다</a:t>
            </a:r>
            <a:r>
              <a:rPr kumimoji="1" lang="en-US" altLang="ko-KR" baseline="0" dirty="0"/>
              <a:t>. </a:t>
            </a:r>
            <a:r>
              <a:rPr kumimoji="1" lang="ko-KR" altLang="en-US" baseline="0" dirty="0"/>
              <a:t>이제 </a:t>
            </a:r>
            <a:r>
              <a:rPr kumimoji="1" lang="en-US" altLang="ko-KR" baseline="0" dirty="0"/>
              <a:t>K </a:t>
            </a:r>
            <a:r>
              <a:rPr kumimoji="1" lang="ko-KR" altLang="en-US" baseline="0" dirty="0"/>
              <a:t>를 결정하기 위해 </a:t>
            </a:r>
            <a:r>
              <a:rPr kumimoji="1" lang="en-US" altLang="ko-KR" baseline="0" dirty="0"/>
              <a:t>K inertia </a:t>
            </a:r>
            <a:r>
              <a:rPr kumimoji="1" lang="ko-KR" altLang="en-US" baseline="0" dirty="0"/>
              <a:t>값이 작을수록 군집화가 잘 되었음을 의미하지만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저희는 지역 속성이 너무 작게 세분화되는 것을 방지하기 위해 </a:t>
            </a:r>
            <a:r>
              <a:rPr kumimoji="1" lang="en-US" altLang="ko-KR" baseline="0" dirty="0"/>
              <a:t>K inertia = 10</a:t>
            </a:r>
            <a:r>
              <a:rPr kumimoji="1" lang="ko-KR" altLang="en-US" baseline="0" dirty="0"/>
              <a:t>에서 컷팅하여 결정하였습니다</a:t>
            </a:r>
            <a:r>
              <a:rPr kumimoji="1" lang="en-US" altLang="ko-KR" baseline="0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결과를 지도에 </a:t>
            </a:r>
            <a:r>
              <a:rPr kumimoji="1" lang="ko-KR" altLang="en-US" dirty="0" err="1"/>
              <a:t>맵핑하여보면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종로구청 근방으로 </a:t>
            </a:r>
            <a:r>
              <a:rPr kumimoji="1" lang="ko-KR" altLang="en-US" dirty="0" err="1"/>
              <a:t>클러스터링이</a:t>
            </a:r>
            <a:r>
              <a:rPr kumimoji="1" lang="ko-KR" altLang="en-US" dirty="0"/>
              <a:t> 되었는데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종로구청 동문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남문 등으로 세분화됨을 방지하기 위해 </a:t>
            </a:r>
            <a:r>
              <a:rPr kumimoji="1" lang="en-US" altLang="ko-KR" dirty="0"/>
              <a:t>k inertia = 10 </a:t>
            </a:r>
            <a:r>
              <a:rPr kumimoji="1" lang="ko-KR" altLang="en-US" dirty="0"/>
              <a:t>으로 설정한 것입니다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타겟광고를</a:t>
            </a:r>
            <a:r>
              <a:rPr kumimoji="1" lang="ko-KR" altLang="en-US" dirty="0"/>
              <a:t> 위해 데이터를 생성하였는데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따릉이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어플</a:t>
            </a:r>
            <a:r>
              <a:rPr kumimoji="1" lang="ko-KR" altLang="en-US" dirty="0"/>
              <a:t> 가입자의 성별 및 연령 통계를 도출하여 각각 가중치를 두어 개인정보를 </a:t>
            </a:r>
            <a:r>
              <a:rPr kumimoji="1" lang="ko-KR" altLang="en-US" dirty="0" err="1"/>
              <a:t>랜덤하게</a:t>
            </a:r>
            <a:r>
              <a:rPr kumimoji="1" lang="ko-KR" altLang="en-US" dirty="0"/>
              <a:t> 생성하였습니다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마지막으로 </a:t>
            </a:r>
            <a:r>
              <a:rPr kumimoji="1" lang="ko-KR" altLang="en-US" dirty="0" err="1"/>
              <a:t>결측치를</a:t>
            </a:r>
            <a:r>
              <a:rPr kumimoji="1" lang="ko-KR" altLang="en-US" dirty="0"/>
              <a:t> 제거하고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박스플랏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아웃라이어</a:t>
            </a:r>
            <a:r>
              <a:rPr kumimoji="1" lang="ko-KR" altLang="en-US" dirty="0"/>
              <a:t> 이론을 활용한 이상치를 제거하였고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군집간 이동이 </a:t>
            </a:r>
            <a:r>
              <a:rPr kumimoji="1" lang="ko-KR" altLang="en-US" dirty="0" err="1"/>
              <a:t>일년동안</a:t>
            </a:r>
            <a:r>
              <a:rPr kumimoji="1" lang="ko-KR" altLang="en-US" dirty="0"/>
              <a:t> </a:t>
            </a:r>
            <a:r>
              <a:rPr kumimoji="1" lang="en-US" altLang="ko-KR" dirty="0"/>
              <a:t>365</a:t>
            </a:r>
            <a:r>
              <a:rPr kumimoji="1" lang="ko-KR" altLang="en-US" dirty="0"/>
              <a:t>회 미만인</a:t>
            </a:r>
            <a:endParaRPr kumimoji="1" lang="en-US" altLang="ko-KR" dirty="0"/>
          </a:p>
          <a:p>
            <a:r>
              <a:rPr kumimoji="1" lang="ko-KR" altLang="en-US" dirty="0"/>
              <a:t>군집을 제거하였습니다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이는 군집간 이동이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일 </a:t>
            </a:r>
            <a:r>
              <a:rPr kumimoji="1" lang="en-US" altLang="ko-KR" dirty="0"/>
              <a:t>1</a:t>
            </a:r>
            <a:r>
              <a:rPr kumimoji="1" lang="ko-KR" altLang="en-US" dirty="0"/>
              <a:t>회 미만이기에 유의미한 값이 아닐 것이라 판단되어 제거하였습니다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소셜네트워크</a:t>
            </a:r>
            <a:r>
              <a:rPr lang="ko-KR" altLang="en-US" dirty="0"/>
              <a:t> 분석 </a:t>
            </a:r>
            <a:r>
              <a:rPr lang="en-US" altLang="ko-KR" dirty="0"/>
              <a:t>SNA</a:t>
            </a:r>
            <a:r>
              <a:rPr lang="en-US" altLang="ko-KR" baseline="0" dirty="0"/>
              <a:t> </a:t>
            </a:r>
            <a:r>
              <a:rPr lang="ko-KR" altLang="en-US" baseline="0" dirty="0"/>
              <a:t>를 통한 광고 활용 방안에 대해 </a:t>
            </a:r>
            <a:r>
              <a:rPr lang="ko-KR" altLang="en-US" baseline="0" dirty="0" err="1"/>
              <a:t>말씀드리겠습니다</a:t>
            </a:r>
            <a:r>
              <a:rPr lang="en-US" altLang="ko-KR" baseline="0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499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바로 </a:t>
            </a:r>
            <a:r>
              <a:rPr kumimoji="1" lang="ko-KR" altLang="en-US" dirty="0" err="1"/>
              <a:t>따릉이의</a:t>
            </a:r>
            <a:r>
              <a:rPr kumimoji="1" lang="ko-KR" altLang="en-US" dirty="0"/>
              <a:t> 운영 비용이 매년 적자를 기록하고 있다는 것입니다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이에 서울시는 </a:t>
            </a:r>
            <a:r>
              <a:rPr kumimoji="1" lang="ko-KR" altLang="en-US" dirty="0" err="1"/>
              <a:t>따릉이에</a:t>
            </a:r>
            <a:r>
              <a:rPr kumimoji="1" lang="ko-KR" altLang="en-US" dirty="0"/>
              <a:t> 광고를 부착하는 방안을 제시하였지만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실 광고주들은 불확실성을 지적하며 광고를 싣기를 망설이고 있다고 하네요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9705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내부 </a:t>
            </a:r>
            <a:r>
              <a:rPr kumimoji="1" lang="ko-KR" altLang="en-US" dirty="0" err="1"/>
              <a:t>순환율이</a:t>
            </a:r>
            <a:r>
              <a:rPr kumimoji="1" lang="ko-KR" altLang="en-US" dirty="0"/>
              <a:t> 낮은 군집에 대해서는 해당 군집의 주변 네트워크를 파악하여 군집보다는 네트워크의 속성을 대표하는 광고 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따라서 내부 </a:t>
            </a:r>
            <a:r>
              <a:rPr kumimoji="1" lang="ko-KR" altLang="en-US" dirty="0" err="1"/>
              <a:t>순환율이</a:t>
            </a:r>
            <a:r>
              <a:rPr kumimoji="1" lang="ko-KR" altLang="en-US" dirty="0"/>
              <a:t> 낮은 군집에 대해서는 해당 군집의 주변 네트워크를 파악하여 군집보다는 네트워크의 속성을 대표하는 광고 제시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1200" dirty="0" err="1">
                <a:solidFill>
                  <a:schemeClr val="bg1"/>
                </a:solidFill>
              </a:rPr>
              <a:t>광고수요</a:t>
            </a:r>
            <a:r>
              <a:rPr lang="ko-KR" altLang="en-US" sz="1200" dirty="0">
                <a:solidFill>
                  <a:schemeClr val="bg1"/>
                </a:solidFill>
              </a:rPr>
              <a:t> 상승 </a:t>
            </a:r>
            <a:r>
              <a:rPr lang="en-US" altLang="ko-KR" sz="1200" dirty="0">
                <a:solidFill>
                  <a:schemeClr val="bg1"/>
                </a:solidFill>
              </a:rPr>
              <a:t>-&gt;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적자해소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</a:rPr>
              <a:t>향후 개인정보보호법 완화 </a:t>
            </a:r>
            <a:r>
              <a:rPr lang="en-US" altLang="ko-KR" sz="1200" dirty="0">
                <a:solidFill>
                  <a:schemeClr val="bg1"/>
                </a:solidFill>
              </a:rPr>
              <a:t>-&gt;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활용성</a:t>
            </a:r>
            <a:r>
              <a:rPr lang="ko-KR" altLang="en-US" sz="1200" dirty="0">
                <a:solidFill>
                  <a:schemeClr val="bg1"/>
                </a:solidFill>
              </a:rPr>
              <a:t> 확대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</a:rPr>
              <a:t>컴퓨팅 파워 </a:t>
            </a:r>
            <a:r>
              <a:rPr lang="en-US" altLang="ko-KR" sz="1200" dirty="0">
                <a:solidFill>
                  <a:schemeClr val="bg1"/>
                </a:solidFill>
              </a:rPr>
              <a:t>-&gt;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</a:rPr>
              <a:t>통합데이터</a:t>
            </a:r>
            <a:r>
              <a:rPr lang="ko-KR" altLang="en-US" sz="1200" dirty="0">
                <a:solidFill>
                  <a:schemeClr val="bg1"/>
                </a:solidFill>
              </a:rPr>
              <a:t> 학습을 통한 정확도 향상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1200" dirty="0">
              <a:solidFill>
                <a:schemeClr val="bg1"/>
              </a:solidFill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네 그럼 본격적으로 발표 시작하도록 하겠습니다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소개가 늦었습니다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프로젝트명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따릉이는</a:t>
            </a:r>
            <a:r>
              <a:rPr kumimoji="1" lang="ko-KR" altLang="en-US" dirty="0"/>
              <a:t> 광고를 싣고의 발표를 밭은 </a:t>
            </a:r>
            <a:r>
              <a:rPr kumimoji="1" lang="ko-KR" altLang="en-US" dirty="0" err="1"/>
              <a:t>사머지</a:t>
            </a:r>
            <a:r>
              <a:rPr kumimoji="1" lang="ko-KR" altLang="en-US" dirty="0"/>
              <a:t> 조의</a:t>
            </a:r>
            <a:endParaRPr kumimoji="1" lang="en-US" altLang="ko-KR" dirty="0"/>
          </a:p>
          <a:p>
            <a:r>
              <a:rPr kumimoji="1" lang="ko-KR" altLang="en-US" dirty="0"/>
              <a:t>한용희입니다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감사합니다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362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저희 발표의 전체적인 구성은 다음과 </a:t>
            </a:r>
            <a:r>
              <a:rPr lang="ko-KR" altLang="en-US" dirty="0" err="1"/>
              <a:t>같구요</a:t>
            </a:r>
            <a:r>
              <a:rPr lang="en-US" altLang="ko-KR" dirty="0"/>
              <a:t>, </a:t>
            </a:r>
            <a:r>
              <a:rPr lang="ko-KR" altLang="en-US" dirty="0"/>
              <a:t>발표 본격적으로 시작하도록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338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연구 배경을 살펴보면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앞서 언급했듯이</a:t>
            </a:r>
            <a:r>
              <a:rPr kumimoji="1" lang="en-US" altLang="ko-KR" baseline="0" dirty="0"/>
              <a:t> </a:t>
            </a:r>
            <a:r>
              <a:rPr kumimoji="1" lang="ko-KR" altLang="en-US" baseline="0" dirty="0" err="1"/>
              <a:t>따릉이는</a:t>
            </a:r>
            <a:r>
              <a:rPr kumimoji="1" lang="ko-KR" altLang="en-US" baseline="0" dirty="0"/>
              <a:t> 현재 이용 요금으로만 운영 비용을 충당하고 있는데 매년 적자를 기록하고</a:t>
            </a:r>
            <a:endParaRPr kumimoji="1" lang="en-US" altLang="ko-KR" baseline="0" dirty="0"/>
          </a:p>
          <a:p>
            <a:r>
              <a:rPr kumimoji="1" lang="ko-KR" altLang="en-US" baseline="0" dirty="0"/>
              <a:t>있는 실정입니다</a:t>
            </a:r>
            <a:r>
              <a:rPr kumimoji="1" lang="en-US" altLang="ko-KR" baseline="0" dirty="0"/>
              <a:t>. </a:t>
            </a:r>
            <a:r>
              <a:rPr kumimoji="1" lang="ko-KR" altLang="en-US" baseline="0" dirty="0"/>
              <a:t>또한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광고주들은 </a:t>
            </a:r>
            <a:r>
              <a:rPr kumimoji="1" lang="ko-KR" altLang="en-US" baseline="0" dirty="0" err="1"/>
              <a:t>따릉이</a:t>
            </a:r>
            <a:r>
              <a:rPr kumimoji="1" lang="ko-KR" altLang="en-US" baseline="0" dirty="0"/>
              <a:t> 광고의 효과와 방식에 대한 의문으로 광고를 망설이고 있는 실정인데요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/>
              <a:t>따라서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저희 팀에서는 효율적인 광고를 위한 </a:t>
            </a:r>
            <a:r>
              <a:rPr kumimoji="1" lang="ko-KR" altLang="en-US" baseline="0" dirty="0" err="1"/>
              <a:t>따릉이</a:t>
            </a:r>
            <a:r>
              <a:rPr kumimoji="1" lang="ko-KR" altLang="en-US" baseline="0" dirty="0"/>
              <a:t> </a:t>
            </a:r>
            <a:r>
              <a:rPr kumimoji="1" lang="ko-KR" altLang="en-US" baseline="0" dirty="0" err="1"/>
              <a:t>빅데이터</a:t>
            </a:r>
            <a:r>
              <a:rPr kumimoji="1" lang="ko-KR" altLang="en-US" baseline="0" dirty="0"/>
              <a:t> 분석을 실시하였습니다</a:t>
            </a:r>
            <a:r>
              <a:rPr kumimoji="1" lang="en-US" altLang="ko-KR" baseline="0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555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먼저 데이터 수집 및 탐색 과정입니다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수집한 </a:t>
            </a:r>
            <a:r>
              <a:rPr kumimoji="1" lang="ko-KR" altLang="en-US" dirty="0" err="1"/>
              <a:t>데이터셋은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따릉이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17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7</a:t>
            </a:r>
            <a:r>
              <a:rPr kumimoji="1" lang="ko-KR" altLang="en-US" dirty="0"/>
              <a:t>월부터 </a:t>
            </a:r>
            <a:r>
              <a:rPr kumimoji="1" lang="en-US" altLang="ko-KR" dirty="0"/>
              <a:t>18</a:t>
            </a:r>
            <a:r>
              <a:rPr kumimoji="1" lang="ko-KR" altLang="en-US" dirty="0"/>
              <a:t>년 </a:t>
            </a:r>
            <a:r>
              <a:rPr kumimoji="1" lang="en-US" altLang="ko-KR" dirty="0"/>
              <a:t>6</a:t>
            </a:r>
            <a:r>
              <a:rPr kumimoji="1" lang="ko-KR" altLang="en-US" dirty="0"/>
              <a:t>월까지의 최신 </a:t>
            </a:r>
            <a:r>
              <a:rPr kumimoji="1" lang="en-US" altLang="ko-KR" dirty="0"/>
              <a:t>1</a:t>
            </a:r>
            <a:r>
              <a:rPr kumimoji="1" lang="ko-KR" altLang="en-US" dirty="0"/>
              <a:t>년 데이터를 </a:t>
            </a:r>
            <a:r>
              <a:rPr kumimoji="1" lang="ko-KR" altLang="en-US" dirty="0" err="1"/>
              <a:t>사용하였구요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서울시 대기환경 및 기상데이터</a:t>
            </a:r>
            <a:endParaRPr kumimoji="1" lang="en-US" altLang="ko-KR" dirty="0"/>
          </a:p>
          <a:p>
            <a:r>
              <a:rPr kumimoji="1" lang="ko-KR" altLang="en-US" dirty="0"/>
              <a:t>그리고 </a:t>
            </a:r>
            <a:r>
              <a:rPr kumimoji="1" lang="ko-KR" altLang="en-US" dirty="0" err="1"/>
              <a:t>따릉이</a:t>
            </a:r>
            <a:r>
              <a:rPr kumimoji="1" lang="ko-KR" altLang="en-US" dirty="0"/>
              <a:t> 대여소 정보 데이터를 사용하였습니다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따릉이</a:t>
            </a:r>
            <a:r>
              <a:rPr kumimoji="1" lang="ko-KR" altLang="en-US" dirty="0"/>
              <a:t> 대여이력 정보를 살펴보시면 </a:t>
            </a:r>
            <a:r>
              <a:rPr kumimoji="1" lang="ko-KR" altLang="en-US" dirty="0" err="1"/>
              <a:t>따릉이</a:t>
            </a:r>
            <a:r>
              <a:rPr kumimoji="1" lang="ko-KR" altLang="en-US" baseline="0" dirty="0"/>
              <a:t> 대여에 관한 </a:t>
            </a:r>
            <a:r>
              <a:rPr kumimoji="1" lang="ko-KR" altLang="en-US" baseline="0" dirty="0" err="1"/>
              <a:t>여러가지</a:t>
            </a:r>
            <a:r>
              <a:rPr kumimoji="1" lang="ko-KR" altLang="en-US" baseline="0" dirty="0"/>
              <a:t> 정보를 나타내고 있는데요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저희는 </a:t>
            </a:r>
            <a:r>
              <a:rPr kumimoji="1" lang="ko-KR" altLang="en-US" baseline="0" dirty="0" err="1"/>
              <a:t>따릉이</a:t>
            </a:r>
            <a:r>
              <a:rPr kumimoji="1" lang="ko-KR" altLang="en-US" baseline="0" dirty="0"/>
              <a:t> </a:t>
            </a:r>
            <a:r>
              <a:rPr kumimoji="1" lang="ko-KR" altLang="en-US" baseline="0" dirty="0" err="1"/>
              <a:t>대여일시</a:t>
            </a:r>
            <a:r>
              <a:rPr kumimoji="1" lang="en-US" altLang="ko-KR" baseline="0" dirty="0"/>
              <a:t>, </a:t>
            </a:r>
            <a:r>
              <a:rPr kumimoji="1" lang="ko-KR" altLang="en-US" baseline="0" dirty="0"/>
              <a:t>대여소번호</a:t>
            </a:r>
            <a:endParaRPr kumimoji="1" lang="en-US" altLang="ko-KR" baseline="0" dirty="0"/>
          </a:p>
          <a:p>
            <a:r>
              <a:rPr kumimoji="1" lang="ko-KR" altLang="en-US" baseline="0" dirty="0" err="1"/>
              <a:t>반납일시</a:t>
            </a:r>
            <a:r>
              <a:rPr kumimoji="1" lang="ko-KR" altLang="en-US" baseline="0" dirty="0"/>
              <a:t> 반납대여소번호를 중심으로 데이터를 사용하였습니다</a:t>
            </a:r>
            <a:r>
              <a:rPr kumimoji="1" lang="en-US" altLang="ko-KR" baseline="0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먼저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년간의 </a:t>
            </a:r>
            <a:r>
              <a:rPr kumimoji="1" lang="ko-KR" altLang="en-US" dirty="0" err="1"/>
              <a:t>따릉이</a:t>
            </a:r>
            <a:r>
              <a:rPr kumimoji="1" lang="ko-KR" altLang="en-US" dirty="0"/>
              <a:t> 대여건수에 대한 탐색적 데이터 분석을 실시해본 결과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오른쪽의 그래프는 </a:t>
            </a:r>
            <a:r>
              <a:rPr kumimoji="1" lang="ko-KR" altLang="en-US" dirty="0" err="1"/>
              <a:t>요일별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시간별</a:t>
            </a:r>
            <a:r>
              <a:rPr kumimoji="1" lang="ko-KR" altLang="en-US" dirty="0"/>
              <a:t> 그래프인데</a:t>
            </a:r>
            <a:endParaRPr kumimoji="1" lang="en-US" altLang="ko-KR" dirty="0"/>
          </a:p>
          <a:p>
            <a:r>
              <a:rPr kumimoji="1" lang="ko-KR" altLang="en-US" dirty="0"/>
              <a:t>주중 및 평일의 패턴과 시간대에 따른 패턴이 존재함을 확인할 수 있었고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월별 대여건수를 통해 </a:t>
            </a:r>
            <a:r>
              <a:rPr kumimoji="1" lang="ko-KR" altLang="en-US" dirty="0" err="1"/>
              <a:t>따르이</a:t>
            </a:r>
            <a:r>
              <a:rPr kumimoji="1" lang="ko-KR" altLang="en-US" dirty="0"/>
              <a:t> 대여건수에 계절성이</a:t>
            </a:r>
            <a:endParaRPr kumimoji="1" lang="en-US" altLang="ko-KR" dirty="0"/>
          </a:p>
          <a:p>
            <a:r>
              <a:rPr kumimoji="1" lang="ko-KR" altLang="en-US" dirty="0"/>
              <a:t>있음을 확인하였습니다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6285DE-6867-804D-BFF9-CBB39373D6F5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5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31A065-816A-47C1-B3ED-B260E447E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560B14-85D6-4A0A-841D-E0BA47383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1DC33-D6A7-4445-AD2E-0640DB65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A4881-2771-4C27-943A-5B48E830B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400B66-127E-4E9A-9226-7A69A766C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8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9972C-8E1B-4E4B-A705-D2CEA2BB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D167EE-03EB-47A9-AF00-4F3B16621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B08B1-D3CA-4156-BB18-780EEDE91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4ADE2A-155A-427E-9C15-9DADCC55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458BD-F781-4434-A2B0-5B4E4A171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17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7E047-D2B3-4EAF-865E-8B857CDE7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8E07C8-96DA-4CEB-B8C0-A525A0D80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B53122-2948-42C0-A51F-660FF2B63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C14A5-0980-404B-AAFE-C8BC4AC8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6728A-EBC6-4C66-A566-91E88593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0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0B4F1-F802-4AC5-A0DF-3BAEEF01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BFC9F4-B208-4F18-A1C3-4D2E8F4F1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FF7462-A977-4365-BD44-20C9D17E3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EC37B9-67B9-467B-AAAC-177DFDEF7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42562F-2585-4A76-AF06-CA36CCC4D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0042CA-5BAB-4A5B-941F-BB222079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489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8BCE75-557A-4CE2-9C59-1075360D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30C292-3833-49A1-A6C8-ED3F58312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E3CCA2-BE57-4B77-8609-E0020DEF0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C65F09-9058-4B04-96AA-6462B113BE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5DF648-1167-4FC6-910D-07E6B5DAD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18C34E4-FCF1-4A5B-AAFC-27A0368F4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77E7DD-F444-4F86-8EE3-ABDE127C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71D47BC-5B5D-4382-982D-B89EB01F3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34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9CF520-CF37-433E-A0C5-18215A63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9565B0-4E77-47B6-A347-468E5DBFD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5E2C2B-35C6-45F8-9219-BB0DABE3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6D33D5-01CB-41EC-9CC8-3BB2F580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5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C7CFB9-C1BC-EC4F-B60D-16A6407520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7" b="37277"/>
          <a:stretch/>
        </p:blipFill>
        <p:spPr>
          <a:xfrm>
            <a:off x="9422301" y="197312"/>
            <a:ext cx="2600366" cy="661705"/>
          </a:xfrm>
          <a:prstGeom prst="rect">
            <a:avLst/>
          </a:prstGeom>
        </p:spPr>
      </p:pic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0B70693-5D07-9340-BFE0-BF671FAB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342" y="6290292"/>
            <a:ext cx="2743200" cy="365125"/>
          </a:xfrm>
        </p:spPr>
        <p:txBody>
          <a:bodyPr/>
          <a:lstStyle>
            <a:lvl1pPr>
              <a:defRPr sz="2400">
                <a:solidFill>
                  <a:srgbClr val="4BBB85"/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E82F8-B498-AB4D-AA86-678D3F4005BC}"/>
              </a:ext>
            </a:extLst>
          </p:cNvPr>
          <p:cNvSpPr/>
          <p:nvPr userDrawn="1"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EA9604-B664-994A-A5A1-8CEC474A50D5}"/>
              </a:ext>
            </a:extLst>
          </p:cNvPr>
          <p:cNvSpPr/>
          <p:nvPr userDrawn="1"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rgbClr val="49B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D046D5-E202-47BF-BD70-796A3776E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C956B4-1354-4626-AC14-E67B87B4A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9B52C3-92E8-4FE1-B690-7A5E85A01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01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459E1-A872-44C3-B693-87A58CDB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2202B7-3C80-4BE7-B36D-90467078C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2B136C-0BA1-4CE5-8E05-8F5FD6CAE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F2E1CA-CA65-4D5C-9F31-B6C5706C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02D11-C891-4E5C-8968-C5A841E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0F9EB7-6FE0-4A1D-84FD-A685AA9F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484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6E08A-F4B2-4C56-A5D2-86FFD784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99D6A5-4991-48A3-8C75-2A85B71416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6228F8-6ABD-4B6D-8581-F18D0A793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45EACD-FAE4-4A9A-8716-2407B3608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530D3F-0E54-4BFB-AFE7-EA9ADB89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D0A2D5-45B2-440A-915C-E010C587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53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8CBAA-030E-4A37-B2A4-E1399E7D0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FC8215-AF58-4FA5-AE21-385EC9A41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6D66C-D316-4976-813D-23E9F965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3D4724-36AD-487B-9F04-8566E945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3C6B5-EFAC-4EF7-B612-C7F7224ED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89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FCF473-7C76-4ECB-9860-0CD3DBBF9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8CE02D-E926-44D3-A9A1-4560E9AD9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A966B-58DB-48D0-9DE9-CC460605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44B6B7-FD0F-4A18-BE37-9537B7CFA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636EA3-F568-4A0A-914F-BA2AE89C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49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35AAAD-B395-40D0-93FD-F410B8A01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7475D1-27B7-4702-A329-8A60BAAD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8D22F7-6598-44FB-973C-3F355A3B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3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C7CFB9-C1BC-EC4F-B60D-16A6407520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7" b="37277"/>
          <a:stretch/>
        </p:blipFill>
        <p:spPr>
          <a:xfrm>
            <a:off x="9422301" y="197312"/>
            <a:ext cx="2600366" cy="66170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E82F8-B498-AB4D-AA86-678D3F4005BC}"/>
              </a:ext>
            </a:extLst>
          </p:cNvPr>
          <p:cNvSpPr/>
          <p:nvPr userDrawn="1"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35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bg>
      <p:bgPr>
        <a:solidFill>
          <a:srgbClr val="435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0B70693-5D07-9340-BFE0-BF671FAB0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342" y="6290292"/>
            <a:ext cx="2743200" cy="365125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9E82F8-B498-AB4D-AA86-678D3F4005BC}"/>
              </a:ext>
            </a:extLst>
          </p:cNvPr>
          <p:cNvSpPr/>
          <p:nvPr userDrawn="1"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0" i="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EA9604-B664-994A-A5A1-8CEC474A50D5}"/>
              </a:ext>
            </a:extLst>
          </p:cNvPr>
          <p:cNvSpPr/>
          <p:nvPr userDrawn="1"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69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4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C41526-F7F2-4B0E-A370-7974E50C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88F8A8-61B5-4049-8386-886CAF9DD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62DB48-321D-40DC-898D-BB268C3B9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5FF38-5314-4642-8C08-1AEFFADB6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6E46D-933F-428A-9D1E-E30DB528D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1A31F-7051-43D6-9175-85BD1B68A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1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tiff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F89F43-3F4E-E143-B1B1-32486D50AB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0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현중\Desktop\colum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7" y="2486371"/>
            <a:ext cx="11517313" cy="247650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3074506" y="4479235"/>
            <a:ext cx="6334539" cy="901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rgbClr val="C00000"/>
                </a:solidFill>
              </a:rPr>
              <a:t>대여일시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>
                <a:solidFill>
                  <a:schemeClr val="tx1"/>
                </a:solidFill>
              </a:rPr>
              <a:t>대여대여소번호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 err="1">
                <a:solidFill>
                  <a:schemeClr val="tx1"/>
                </a:solidFill>
              </a:rPr>
              <a:t>반납일시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>
                <a:solidFill>
                  <a:schemeClr val="tx1"/>
                </a:solidFill>
              </a:rPr>
              <a:t>반납대여소번호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51389" y="2716212"/>
            <a:ext cx="2723115" cy="17497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9435548" y="2743201"/>
            <a:ext cx="2411895" cy="17227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5580" y="2906191"/>
            <a:ext cx="1987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680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만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rows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067879" y="5625549"/>
            <a:ext cx="6341165" cy="655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rgbClr val="C00000"/>
                </a:solidFill>
              </a:rPr>
              <a:t>   </a:t>
            </a:r>
            <a:r>
              <a:rPr lang="ko-KR" altLang="en-US" b="1" dirty="0" err="1">
                <a:solidFill>
                  <a:srgbClr val="C00000"/>
                </a:solidFill>
              </a:rPr>
              <a:t>대여일시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주말 및 공휴일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>
                <a:solidFill>
                  <a:schemeClr val="tx1"/>
                </a:solidFill>
              </a:rPr>
              <a:t>시간대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범주화</a:t>
            </a:r>
            <a:r>
              <a:rPr lang="en-US" altLang="ko-KR" b="1" dirty="0">
                <a:solidFill>
                  <a:schemeClr val="tx1"/>
                </a:solidFill>
              </a:rPr>
              <a:t>) | </a:t>
            </a:r>
            <a:r>
              <a:rPr lang="ko-KR" altLang="en-US" b="1" dirty="0">
                <a:solidFill>
                  <a:schemeClr val="tx1"/>
                </a:solidFill>
              </a:rPr>
              <a:t>계절 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D2CB45-CBA8-A54C-AD1A-5F6F20C6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3D98F-D426-B348-AE8D-72DD9630D5A0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서울시 공공자전거 대여이력 정보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(2017.06~2018.06)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5224A6-06F6-A243-B26A-7A86EE34B123}"/>
              </a:ext>
            </a:extLst>
          </p:cNvPr>
          <p:cNvSpPr txBox="1"/>
          <p:nvPr/>
        </p:nvSpPr>
        <p:spPr>
          <a:xfrm>
            <a:off x="457201" y="686483"/>
            <a:ext cx="778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데이터 수집 및 탐색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C4D0F7-FEB4-3F43-954D-A95A511149DE}"/>
              </a:ext>
            </a:extLst>
          </p:cNvPr>
          <p:cNvSpPr txBox="1"/>
          <p:nvPr/>
        </p:nvSpPr>
        <p:spPr>
          <a:xfrm>
            <a:off x="496962" y="1910234"/>
            <a:ext cx="8647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데이터 특성 파악에 따른 속성 세분화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rgbClr val="43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# </a:t>
            </a:r>
            <a:r>
              <a:rPr lang="ko-KR" altLang="en-US" sz="2400" b="1" dirty="0"/>
              <a:t>데이터 전처리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B45ED8-D218-5146-86D1-B75222B8A60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89675"/>
            <a:ext cx="2743200" cy="365125"/>
          </a:xfrm>
        </p:spPr>
        <p:txBody>
          <a:bodyPr/>
          <a:lstStyle/>
          <a:p>
            <a:fld id="{62E555CB-71B6-4724-898A-BE555FEED30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817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1" y="686483"/>
            <a:ext cx="8252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데이터 전처리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80208"/>
              </p:ext>
            </p:extLst>
          </p:nvPr>
        </p:nvGraphicFramePr>
        <p:xfrm>
          <a:off x="2124348" y="2736886"/>
          <a:ext cx="144007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대여소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1163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1164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212104"/>
              </p:ext>
            </p:extLst>
          </p:nvPr>
        </p:nvGraphicFramePr>
        <p:xfrm>
          <a:off x="5082910" y="1700327"/>
          <a:ext cx="1453323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대여소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오른쪽 화살표 9"/>
          <p:cNvSpPr/>
          <p:nvPr/>
        </p:nvSpPr>
        <p:spPr>
          <a:xfrm>
            <a:off x="4039638" y="3554477"/>
            <a:ext cx="702365" cy="7156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19932" y="2719589"/>
            <a:ext cx="1457739" cy="22131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071868" y="1689652"/>
            <a:ext cx="1457739" cy="4817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509177"/>
              </p:ext>
            </p:extLst>
          </p:nvPr>
        </p:nvGraphicFramePr>
        <p:xfrm>
          <a:off x="8024902" y="2773753"/>
          <a:ext cx="18111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대여소군집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6" name="직선 연결선 15"/>
          <p:cNvCxnSpPr/>
          <p:nvPr/>
        </p:nvCxnSpPr>
        <p:spPr>
          <a:xfrm>
            <a:off x="6549485" y="2067339"/>
            <a:ext cx="1484243" cy="10601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549485" y="3193774"/>
            <a:ext cx="1457739" cy="304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6536233" y="3922643"/>
            <a:ext cx="1470991" cy="109993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6536233" y="4253948"/>
            <a:ext cx="1497495" cy="18818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8020476" y="2756451"/>
            <a:ext cx="1815539" cy="18685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8000599" y="4253948"/>
            <a:ext cx="1861920" cy="662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8007227" y="3902772"/>
            <a:ext cx="1861920" cy="662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8000603" y="3511840"/>
            <a:ext cx="1861920" cy="6628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105007" y="3180524"/>
            <a:ext cx="1444469" cy="1325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5085129" y="5029202"/>
            <a:ext cx="1444469" cy="1325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078503" y="6135758"/>
            <a:ext cx="1444469" cy="1325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983816" y="4822612"/>
            <a:ext cx="33859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Y class downsizing</a:t>
            </a: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거리적 속성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위도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|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경도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)</a:t>
            </a: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K – means clustering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CF691C-CD48-3548-B707-F08D48534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19AA2B-C608-FB4D-969A-13863CF01822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49137" y="2488967"/>
            <a:ext cx="312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# of K : K inertias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71159" y="2860589"/>
            <a:ext cx="1139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강남 </a:t>
            </a:r>
            <a:r>
              <a:rPr lang="en-US" altLang="ko-KR" sz="1400" dirty="0"/>
              <a:t>(56)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983511" y="2860589"/>
            <a:ext cx="1318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강북 </a:t>
            </a:r>
            <a:r>
              <a:rPr lang="en-US" altLang="ko-KR" sz="1400" dirty="0"/>
              <a:t>(68)</a:t>
            </a:r>
            <a:endParaRPr lang="ko-KR" altLang="en-US" sz="140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476D17A-DA54-5E43-B075-0BA9FDD03AF3}"/>
              </a:ext>
            </a:extLst>
          </p:cNvPr>
          <p:cNvGrpSpPr/>
          <p:nvPr/>
        </p:nvGrpSpPr>
        <p:grpSpPr>
          <a:xfrm>
            <a:off x="2971858" y="3139775"/>
            <a:ext cx="1749522" cy="2970706"/>
            <a:chOff x="3421308" y="2969296"/>
            <a:chExt cx="1749522" cy="2970706"/>
          </a:xfrm>
        </p:grpSpPr>
        <p:pic>
          <p:nvPicPr>
            <p:cNvPr id="3074" name="Picture 2" descr="C:\Users\현중\Desktop\발표 자료\강북, 강남 대여소 클러스터링 결과 (대여소별 위,경도 사용)\56 구간 K inertias 값 (강남)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47300" y="2969296"/>
              <a:ext cx="1723530" cy="2970706"/>
            </a:xfrm>
            <a:prstGeom prst="rect">
              <a:avLst/>
            </a:prstGeom>
            <a:noFill/>
          </p:spPr>
        </p:pic>
        <p:cxnSp>
          <p:nvCxnSpPr>
            <p:cNvPr id="19" name="직선 연결선 18"/>
            <p:cNvCxnSpPr/>
            <p:nvPr/>
          </p:nvCxnSpPr>
          <p:spPr>
            <a:xfrm>
              <a:off x="3421308" y="4066620"/>
              <a:ext cx="16962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55705BB-EFAE-904F-852F-1B4D73DE4C60}"/>
              </a:ext>
            </a:extLst>
          </p:cNvPr>
          <p:cNvGrpSpPr/>
          <p:nvPr/>
        </p:nvGrpSpPr>
        <p:grpSpPr>
          <a:xfrm>
            <a:off x="4821879" y="3132245"/>
            <a:ext cx="1875638" cy="2960288"/>
            <a:chOff x="5643288" y="2868778"/>
            <a:chExt cx="1875638" cy="2960288"/>
          </a:xfrm>
        </p:grpSpPr>
        <p:pic>
          <p:nvPicPr>
            <p:cNvPr id="3075" name="Picture 3" descr="C:\Users\현중\Desktop\발표 자료\강북, 강남 대여소 클러스터링 결과 (대여소별 위,경도 사용)\68 구간 K inertias 값 (강북)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99840" y="2868778"/>
              <a:ext cx="1819086" cy="2960288"/>
            </a:xfrm>
            <a:prstGeom prst="rect">
              <a:avLst/>
            </a:prstGeom>
            <a:noFill/>
          </p:spPr>
        </p:pic>
        <p:cxnSp>
          <p:nvCxnSpPr>
            <p:cNvPr id="20" name="직선 연결선 19"/>
            <p:cNvCxnSpPr/>
            <p:nvPr/>
          </p:nvCxnSpPr>
          <p:spPr>
            <a:xfrm>
              <a:off x="5643288" y="4245072"/>
              <a:ext cx="169627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371021" y="3628432"/>
            <a:ext cx="5612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K inertias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값은 작을 수록 좋은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하지만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너무 작게 군집화가 됨을 방지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K inertias = 10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에서 군집개수 결정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70414" y="3131477"/>
            <a:ext cx="3120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&lt;Select K&gt;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4F17B7-07C4-D54E-A2A5-26630F81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C2570-94D5-C14D-8E4B-B9C1769A8A81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Clustering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CC4355-DE6C-B941-99D2-BD32DA3FA37C}"/>
              </a:ext>
            </a:extLst>
          </p:cNvPr>
          <p:cNvSpPr txBox="1"/>
          <p:nvPr/>
        </p:nvSpPr>
        <p:spPr>
          <a:xfrm>
            <a:off x="457201" y="686483"/>
            <a:ext cx="8252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데이터 전처리</a:t>
            </a:r>
          </a:p>
        </p:txBody>
      </p:sp>
      <p:pic>
        <p:nvPicPr>
          <p:cNvPr id="24" name="Picture 3" descr="C:\Users\현중\Desktop\발표 자료\강북, 강남 대여소 클러스터링 결과 (대여소별 위,경도 사용)\강남 K inertias.PNG">
            <a:extLst>
              <a:ext uri="{FF2B5EF4-FFF2-40B4-BE49-F238E27FC236}">
                <a16:creationId xmlns:a16="http://schemas.microsoft.com/office/drawing/2014/main" id="{4390359F-6AA1-484C-8CEA-459B5B5B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1882" y="2976059"/>
            <a:ext cx="2617146" cy="1688668"/>
          </a:xfrm>
          <a:prstGeom prst="rect">
            <a:avLst/>
          </a:prstGeom>
          <a:noFill/>
        </p:spPr>
      </p:pic>
      <p:pic>
        <p:nvPicPr>
          <p:cNvPr id="25" name="Picture 4" descr="C:\Users\현중\Desktop\발표 자료\강북, 강남 대여소 클러스터링 결과 (대여소별 위,경도 사용)\강북 K inertias.PNG">
            <a:extLst>
              <a:ext uri="{FF2B5EF4-FFF2-40B4-BE49-F238E27FC236}">
                <a16:creationId xmlns:a16="http://schemas.microsoft.com/office/drawing/2014/main" id="{14355B3B-44A5-C44C-A12E-A63AE0EC6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7588" y="4584889"/>
            <a:ext cx="2525734" cy="1683822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069C513-C4AA-9342-8FF3-5182C1F6DD00}"/>
              </a:ext>
            </a:extLst>
          </p:cNvPr>
          <p:cNvSpPr txBox="1"/>
          <p:nvPr/>
        </p:nvSpPr>
        <p:spPr>
          <a:xfrm>
            <a:off x="496962" y="1925732"/>
            <a:ext cx="8647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한강을 포함하지 않도록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[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강남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/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강북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]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개별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클러스터링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2D3798-3423-E641-9A32-A7ED679E285A}"/>
              </a:ext>
            </a:extLst>
          </p:cNvPr>
          <p:cNvSpPr txBox="1"/>
          <p:nvPr/>
        </p:nvSpPr>
        <p:spPr>
          <a:xfrm>
            <a:off x="1121836" y="6349594"/>
            <a:ext cx="5396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강남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강북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 inertias (1~100)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현중\Desktop\군집결과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272" y="1842097"/>
            <a:ext cx="5308912" cy="4349470"/>
          </a:xfrm>
          <a:prstGeom prst="rect">
            <a:avLst/>
          </a:prstGeom>
          <a:noFill/>
        </p:spPr>
      </p:pic>
      <p:sp>
        <p:nvSpPr>
          <p:cNvPr id="18" name="타원 17"/>
          <p:cNvSpPr/>
          <p:nvPr/>
        </p:nvSpPr>
        <p:spPr>
          <a:xfrm>
            <a:off x="2922270" y="3759680"/>
            <a:ext cx="495852" cy="429736"/>
          </a:xfrm>
          <a:prstGeom prst="ellipse">
            <a:avLst/>
          </a:prstGeom>
          <a:noFill/>
          <a:ln w="50800">
            <a:solidFill>
              <a:srgbClr val="32E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5DAB61-3777-3F4A-99D3-C818B1C6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8BE221-4EDB-1343-A060-B0D87602621E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Clustering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D9A30-8C9F-E743-9060-B6A8F5C9910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84169" y="1813331"/>
            <a:ext cx="4737386" cy="4407205"/>
          </a:xfrm>
          <a:prstGeom prst="ellipse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B0D61A7-5D01-E249-873E-558541F52BB8}"/>
              </a:ext>
            </a:extLst>
          </p:cNvPr>
          <p:cNvCxnSpPr>
            <a:stCxn id="18" idx="0"/>
            <a:endCxn id="3" idx="1"/>
          </p:cNvCxnSpPr>
          <p:nvPr/>
        </p:nvCxnSpPr>
        <p:spPr>
          <a:xfrm flipV="1">
            <a:off x="3170196" y="2458751"/>
            <a:ext cx="4307747" cy="1300929"/>
          </a:xfrm>
          <a:prstGeom prst="line">
            <a:avLst/>
          </a:prstGeom>
          <a:ln w="57150">
            <a:solidFill>
              <a:srgbClr val="32EC9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203B4E92-6505-D743-BB4D-FC71FD4F4140}"/>
              </a:ext>
            </a:extLst>
          </p:cNvPr>
          <p:cNvCxnSpPr>
            <a:stCxn id="18" idx="4"/>
            <a:endCxn id="3" idx="3"/>
          </p:cNvCxnSpPr>
          <p:nvPr/>
        </p:nvCxnSpPr>
        <p:spPr>
          <a:xfrm>
            <a:off x="3170196" y="4189416"/>
            <a:ext cx="4307747" cy="1385700"/>
          </a:xfrm>
          <a:prstGeom prst="line">
            <a:avLst/>
          </a:prstGeom>
          <a:ln w="57150">
            <a:solidFill>
              <a:srgbClr val="32EC9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BD17EC2-51EB-AB4C-A083-2643116DAAAC}"/>
              </a:ext>
            </a:extLst>
          </p:cNvPr>
          <p:cNvSpPr txBox="1"/>
          <p:nvPr/>
        </p:nvSpPr>
        <p:spPr>
          <a:xfrm>
            <a:off x="457201" y="686483"/>
            <a:ext cx="8252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0323BF-3A76-9C40-9151-9A7DF1F0EB5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0351" y="2012956"/>
            <a:ext cx="6050411" cy="35721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4632" y="2983401"/>
            <a:ext cx="56122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타겟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광고를 위한 데이터 생성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따릉이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어플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가입자의 성별 및 연령 통계 도출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통계의 가중치 바탕으로 개인정보 랜덤 생성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2945F9-6BDC-C148-AAB7-0C4749F8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7BDA1-7771-3E4B-9D3E-49FA30942C8E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데이터 생성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7FE040-2F0F-654B-9452-CB792733BC12}"/>
              </a:ext>
            </a:extLst>
          </p:cNvPr>
          <p:cNvSpPr txBox="1"/>
          <p:nvPr/>
        </p:nvSpPr>
        <p:spPr>
          <a:xfrm>
            <a:off x="6638107" y="5611949"/>
            <a:ext cx="471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서울시 공공자전거 연령별 신규가입자수 시각화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0CDA2-1D32-784E-BDD8-9B0F42ADF313}"/>
              </a:ext>
            </a:extLst>
          </p:cNvPr>
          <p:cNvSpPr txBox="1"/>
          <p:nvPr/>
        </p:nvSpPr>
        <p:spPr>
          <a:xfrm>
            <a:off x="457201" y="686483"/>
            <a:ext cx="8252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데이터 전처리</a:t>
            </a: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1" y="686483"/>
            <a:ext cx="8605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데이터 전처리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4439" y="2250207"/>
            <a:ext cx="9018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결측치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(Null)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제거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이상치 제거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(Box-plot Outlier)</a:t>
            </a: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군집간 이동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365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회 미만 제거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(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군집간 이동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1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일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1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회 미만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)</a:t>
            </a: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DD9427-1BEE-9244-B4D7-93B38734D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54C406-7832-CA4D-8701-6079897674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7" t="3079" r="8927" b="2469"/>
          <a:stretch/>
        </p:blipFill>
        <p:spPr>
          <a:xfrm>
            <a:off x="8221838" y="1086592"/>
            <a:ext cx="2360662" cy="48427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EB9D56-D2A0-0C41-AACD-9348D36EDC68}"/>
              </a:ext>
            </a:extLst>
          </p:cNvPr>
          <p:cNvSpPr txBox="1"/>
          <p:nvPr/>
        </p:nvSpPr>
        <p:spPr>
          <a:xfrm>
            <a:off x="7868230" y="6136403"/>
            <a:ext cx="306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속력데이터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Boxplot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예시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EEE6F-D5A2-A043-84B0-52DE732089D0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데이터 전처리 결과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65CA2E2-6725-C44A-BC31-F9B2C2C76230}"/>
              </a:ext>
            </a:extLst>
          </p:cNvPr>
          <p:cNvSpPr/>
          <p:nvPr/>
        </p:nvSpPr>
        <p:spPr>
          <a:xfrm>
            <a:off x="1135857" y="4379398"/>
            <a:ext cx="1857375" cy="185737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A6C11-9AB3-8240-B1EB-B550A5E476E4}"/>
              </a:ext>
            </a:extLst>
          </p:cNvPr>
          <p:cNvSpPr txBox="1"/>
          <p:nvPr/>
        </p:nvSpPr>
        <p:spPr>
          <a:xfrm>
            <a:off x="985838" y="5077253"/>
            <a:ext cx="21574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680</a:t>
            </a:r>
            <a:r>
              <a:rPr lang="ko-KR" altLang="en-US" sz="2400" b="1" dirty="0">
                <a:solidFill>
                  <a:schemeClr val="bg1"/>
                </a:solidFill>
              </a:rPr>
              <a:t>만 </a:t>
            </a:r>
            <a:r>
              <a:rPr lang="en-US" altLang="ko-KR" sz="2400" b="1" dirty="0">
                <a:solidFill>
                  <a:schemeClr val="bg1"/>
                </a:solidFill>
              </a:rPr>
              <a:t>rows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E812569-E705-6143-84CA-28C637ABC561}"/>
              </a:ext>
            </a:extLst>
          </p:cNvPr>
          <p:cNvSpPr/>
          <p:nvPr/>
        </p:nvSpPr>
        <p:spPr>
          <a:xfrm>
            <a:off x="4786403" y="4379398"/>
            <a:ext cx="1857375" cy="1857375"/>
          </a:xfrm>
          <a:prstGeom prst="ellipse">
            <a:avLst/>
          </a:prstGeom>
          <a:solidFill>
            <a:srgbClr val="49B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80D9A5-7CDE-2642-A1EB-E2A1AFADEB1F}"/>
              </a:ext>
            </a:extLst>
          </p:cNvPr>
          <p:cNvSpPr txBox="1"/>
          <p:nvPr/>
        </p:nvSpPr>
        <p:spPr>
          <a:xfrm>
            <a:off x="4609173" y="5077253"/>
            <a:ext cx="21574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530</a:t>
            </a:r>
            <a:r>
              <a:rPr lang="ko-KR" altLang="en-US" sz="2400" b="1" dirty="0">
                <a:solidFill>
                  <a:schemeClr val="bg1"/>
                </a:solidFill>
              </a:rPr>
              <a:t>만 </a:t>
            </a:r>
            <a:r>
              <a:rPr lang="en-US" altLang="ko-KR" sz="2400" b="1" dirty="0">
                <a:solidFill>
                  <a:schemeClr val="bg1"/>
                </a:solidFill>
              </a:rPr>
              <a:t>rows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FCDE3876-081E-AC48-BECF-7B36F9589A6A}"/>
              </a:ext>
            </a:extLst>
          </p:cNvPr>
          <p:cNvSpPr/>
          <p:nvPr/>
        </p:nvSpPr>
        <p:spPr>
          <a:xfrm>
            <a:off x="3500438" y="5077254"/>
            <a:ext cx="828675" cy="461664"/>
          </a:xfrm>
          <a:prstGeom prst="rightArrow">
            <a:avLst>
              <a:gd name="adj1" fmla="val 50000"/>
              <a:gd name="adj2" fmla="val 96422"/>
            </a:avLst>
          </a:prstGeom>
          <a:solidFill>
            <a:srgbClr val="32E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rgbClr val="43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#</a:t>
            </a:r>
            <a:r>
              <a:rPr lang="ko-KR" altLang="en-US" sz="2400" b="1" dirty="0"/>
              <a:t> 네트워크 분석을 통한 광고 활용 방안</a:t>
            </a:r>
          </a:p>
        </p:txBody>
      </p:sp>
    </p:spTree>
    <p:extLst>
      <p:ext uri="{BB962C8B-B14F-4D97-AF65-F5344CB8AC3E}">
        <p14:creationId xmlns:p14="http://schemas.microsoft.com/office/powerpoint/2010/main" val="172759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686483"/>
            <a:ext cx="936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네트워크 분석을 통한 광고 활용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7171" y="1910997"/>
            <a:ext cx="901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군집간의 이동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[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대여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-&gt;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반납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]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순서쌍 도출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각 순서쌍의 대여이력 횟수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count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637779"/>
              </p:ext>
            </p:extLst>
          </p:nvPr>
        </p:nvGraphicFramePr>
        <p:xfrm>
          <a:off x="561219" y="3150164"/>
          <a:ext cx="5654259" cy="2966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884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7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7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대여 군집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반납 군집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count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1,156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967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3,200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2,307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1,893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626302" y="2513973"/>
            <a:ext cx="5128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*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내부 </a:t>
            </a:r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순환율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23861" y="3179243"/>
            <a:ext cx="3551584" cy="1035879"/>
          </a:xfrm>
          <a:prstGeom prst="rect">
            <a:avLst/>
          </a:prstGeom>
          <a:noFill/>
        </p:spPr>
      </p:pic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12573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2319" y="4382528"/>
            <a:ext cx="4452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ex) A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군집의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내부순환율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0" y="12573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22645" y="4941780"/>
            <a:ext cx="4256696" cy="881269"/>
          </a:xfrm>
          <a:prstGeom prst="rect">
            <a:avLst/>
          </a:prstGeom>
          <a:noFill/>
        </p:spPr>
      </p:pic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0" y="962025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43549" y="3543677"/>
            <a:ext cx="5671931" cy="7288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473888-D998-1946-B1A8-FEC76D9F4543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1)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각 </a:t>
            </a:r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군집별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내부 </a:t>
            </a:r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순환율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도출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24" name="슬라이드 번호 개체 틀 1">
            <a:extLst>
              <a:ext uri="{FF2B5EF4-FFF2-40B4-BE49-F238E27FC236}">
                <a16:creationId xmlns:a16="http://schemas.microsoft.com/office/drawing/2014/main" id="{25BFDD74-99D9-F741-A699-33EB44AFB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342" y="6290292"/>
            <a:ext cx="2743200" cy="365125"/>
          </a:xfrm>
        </p:spPr>
        <p:txBody>
          <a:bodyPr/>
          <a:lstStyle/>
          <a:p>
            <a:fld id="{62E555CB-71B6-4724-898A-BE555FEED30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716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12573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0" y="12573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591352-65C4-AB4C-9351-7A97C2536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6962" y="1916289"/>
            <a:ext cx="8647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atin typeface="KoreanSWGI2R" charset="-127"/>
                <a:ea typeface="KoreanSWGI2R" charset="-127"/>
                <a:cs typeface="KoreanSWGI2R" charset="-127"/>
              </a:rPr>
              <a:t>내부순환율이 높은 군집 옥외 광고</a:t>
            </a:r>
            <a:endParaRPr lang="en-US" altLang="ko-KR" sz="2000" dirty="0"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86364" y="2925290"/>
            <a:ext cx="6153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내부순환율이 높아 군집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이탈율이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낮음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ex)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지역속성을 대표하는 광고 설치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226CC3-D6FD-8D45-ABCE-1D7F186A614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208" y="2375391"/>
            <a:ext cx="4983822" cy="37302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703F87-7570-624B-8622-A43210CE1858}"/>
              </a:ext>
            </a:extLst>
          </p:cNvPr>
          <p:cNvSpPr txBox="1"/>
          <p:nvPr/>
        </p:nvSpPr>
        <p:spPr>
          <a:xfrm>
            <a:off x="633207" y="6138271"/>
            <a:ext cx="4983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군집별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총이용건수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대비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내부이용율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Bubble plot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027E40-4768-7D44-84CB-094E5C656ECE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2) </a:t>
            </a:r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군집별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속성을 이용한 옥외 광고 예시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263E3-3956-9C4B-84C0-7F7EEB885FA8}"/>
              </a:ext>
            </a:extLst>
          </p:cNvPr>
          <p:cNvSpPr txBox="1"/>
          <p:nvPr/>
        </p:nvSpPr>
        <p:spPr>
          <a:xfrm>
            <a:off x="457200" y="686483"/>
            <a:ext cx="936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네트워크 분석을 통한 광고 활용 방안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56845-0BDA-8D4D-AD3D-D3667BDE330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1101" y="4010957"/>
            <a:ext cx="4699000" cy="25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F89F43-3F4E-E143-B1B1-32486D50AB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094B639-FE8A-9F41-BA4C-B110EC1755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pic>
        <p:nvPicPr>
          <p:cNvPr id="5" name="Picture 2" descr="C:\Users\현중\Desktop\뉴스.PNG">
            <a:extLst>
              <a:ext uri="{FF2B5EF4-FFF2-40B4-BE49-F238E27FC236}">
                <a16:creationId xmlns:a16="http://schemas.microsoft.com/office/drawing/2014/main" id="{ED3AF9BE-EC5C-0449-8203-233C3FDE3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164" y="434355"/>
            <a:ext cx="5581651" cy="828675"/>
          </a:xfrm>
          <a:prstGeom prst="rect">
            <a:avLst/>
          </a:prstGeom>
          <a:noFill/>
        </p:spPr>
      </p:pic>
      <p:pic>
        <p:nvPicPr>
          <p:cNvPr id="6" name="Picture 5" descr="C:\Users\현중\Desktop\뉴스3.PNG">
            <a:extLst>
              <a:ext uri="{FF2B5EF4-FFF2-40B4-BE49-F238E27FC236}">
                <a16:creationId xmlns:a16="http://schemas.microsoft.com/office/drawing/2014/main" id="{3B554214-E53B-E54B-90A7-2CF668692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5162" y="1780348"/>
            <a:ext cx="6421438" cy="4676775"/>
          </a:xfrm>
          <a:prstGeom prst="rect">
            <a:avLst/>
          </a:prstGeom>
          <a:noFill/>
        </p:spPr>
      </p:pic>
      <p:pic>
        <p:nvPicPr>
          <p:cNvPr id="7" name="Picture 3" descr="C:\Users\현중\Desktop\뉴스2.PNG">
            <a:extLst>
              <a:ext uri="{FF2B5EF4-FFF2-40B4-BE49-F238E27FC236}">
                <a16:creationId xmlns:a16="http://schemas.microsoft.com/office/drawing/2014/main" id="{A76A2712-84B3-FB44-9BEA-CAE6D81F4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3512" y="1515648"/>
            <a:ext cx="8187692" cy="1905805"/>
          </a:xfrm>
          <a:prstGeom prst="rect">
            <a:avLst/>
          </a:prstGeom>
          <a:noFill/>
        </p:spPr>
      </p:pic>
      <p:pic>
        <p:nvPicPr>
          <p:cNvPr id="8" name="Picture 4" descr="C:\Users\현중\Desktop\뉴스 2.PNG">
            <a:extLst>
              <a:ext uri="{FF2B5EF4-FFF2-40B4-BE49-F238E27FC236}">
                <a16:creationId xmlns:a16="http://schemas.microsoft.com/office/drawing/2014/main" id="{5B59054F-2514-EA41-A1CE-730F17F66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785" y="3879852"/>
            <a:ext cx="8245096" cy="1905805"/>
          </a:xfrm>
          <a:prstGeom prst="rect">
            <a:avLst/>
          </a:prstGeom>
          <a:noFill/>
        </p:spPr>
      </p:pic>
      <p:cxnSp>
        <p:nvCxnSpPr>
          <p:cNvPr id="9" name="직선 연결선 9">
            <a:extLst>
              <a:ext uri="{FF2B5EF4-FFF2-40B4-BE49-F238E27FC236}">
                <a16:creationId xmlns:a16="http://schemas.microsoft.com/office/drawing/2014/main" id="{5DB7DE44-B00A-3D43-B258-44A9C9453816}"/>
              </a:ext>
            </a:extLst>
          </p:cNvPr>
          <p:cNvCxnSpPr/>
          <p:nvPr/>
        </p:nvCxnSpPr>
        <p:spPr>
          <a:xfrm flipV="1">
            <a:off x="387092" y="1933421"/>
            <a:ext cx="2681942" cy="159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17">
            <a:extLst>
              <a:ext uri="{FF2B5EF4-FFF2-40B4-BE49-F238E27FC236}">
                <a16:creationId xmlns:a16="http://schemas.microsoft.com/office/drawing/2014/main" id="{FBEFE8BA-03AA-BB49-8AB9-B4153CD0197B}"/>
              </a:ext>
            </a:extLst>
          </p:cNvPr>
          <p:cNvCxnSpPr/>
          <p:nvPr/>
        </p:nvCxnSpPr>
        <p:spPr>
          <a:xfrm flipV="1">
            <a:off x="4710575" y="3017653"/>
            <a:ext cx="2681942" cy="159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8">
            <a:extLst>
              <a:ext uri="{FF2B5EF4-FFF2-40B4-BE49-F238E27FC236}">
                <a16:creationId xmlns:a16="http://schemas.microsoft.com/office/drawing/2014/main" id="{051DF396-D1D5-D64B-BA37-1DDE19E04291}"/>
              </a:ext>
            </a:extLst>
          </p:cNvPr>
          <p:cNvCxnSpPr/>
          <p:nvPr/>
        </p:nvCxnSpPr>
        <p:spPr>
          <a:xfrm>
            <a:off x="4410398" y="4292586"/>
            <a:ext cx="3349504" cy="198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004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12573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0" y="12573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F44266-022E-CE4D-8667-9B7CBE4EC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23AB7C-D64F-DB46-AB93-F3B691B0B682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2) </a:t>
            </a:r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군집별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속성을 이용한 옥외 광고 예시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4235A8-047C-0941-8B77-1300DF025377}"/>
              </a:ext>
            </a:extLst>
          </p:cNvPr>
          <p:cNvSpPr txBox="1"/>
          <p:nvPr/>
        </p:nvSpPr>
        <p:spPr>
          <a:xfrm>
            <a:off x="457200" y="686483"/>
            <a:ext cx="936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네트워크 분석을 통한 광고 활용 방안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71EE42-3778-404C-B874-72E21DC016BC}"/>
              </a:ext>
            </a:extLst>
          </p:cNvPr>
          <p:cNvSpPr txBox="1"/>
          <p:nvPr/>
        </p:nvSpPr>
        <p:spPr>
          <a:xfrm>
            <a:off x="496962" y="1916289"/>
            <a:ext cx="8647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atin typeface="KoreanSWGI2R" charset="-127"/>
                <a:ea typeface="KoreanSWGI2R" charset="-127"/>
                <a:cs typeface="KoreanSWGI2R" charset="-127"/>
              </a:rPr>
              <a:t>내부순환율이 낮은 군집 옥외 광고</a:t>
            </a:r>
            <a:endParaRPr lang="en-US" altLang="ko-KR" sz="2000" dirty="0">
              <a:latin typeface="KoreanSWGI2R" charset="-127"/>
              <a:ea typeface="KoreanSWGI2R" charset="-127"/>
              <a:cs typeface="KoreanSWGI2R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87FF7-A37E-1C46-A04D-F904A842B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13" y="2404870"/>
            <a:ext cx="4111412" cy="41114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118354A-EC87-A641-A124-984BC7DCBC7A}"/>
              </a:ext>
            </a:extLst>
          </p:cNvPr>
          <p:cNvSpPr txBox="1"/>
          <p:nvPr/>
        </p:nvSpPr>
        <p:spPr>
          <a:xfrm>
            <a:off x="5786364" y="2925290"/>
            <a:ext cx="6153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내부순환율이 낮아 군집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이탈율이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높음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ex)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지역속성의 영향을 적게 받는 광고 설치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70E6DD-75C0-424D-8218-B6560256237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94396" y="4689047"/>
            <a:ext cx="2489200" cy="81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3F2DD2-2C46-964C-87EE-11B0672E5F2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64119" y="4490524"/>
            <a:ext cx="1613128" cy="12098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320993-138E-4341-BBCB-F57466646F0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2560" y="5552171"/>
            <a:ext cx="1149268" cy="1012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542C3F-1988-9444-8F3D-373C76DE88D1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68784" y="5700370"/>
            <a:ext cx="2425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1027" name="Picture 3" descr="C:\Users\현중\Desktop\발표 자료\따릉이 옥외광고 예시\KakaoTalk_20180820_11571553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1491" y="2743755"/>
            <a:ext cx="4527757" cy="312427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148020" y="6003226"/>
            <a:ext cx="274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Citibike</a:t>
            </a:r>
            <a:r>
              <a:rPr lang="en-US" altLang="ko-KR" dirty="0"/>
              <a:t>(NY)</a:t>
            </a:r>
            <a:r>
              <a:rPr lang="ko-KR" altLang="en-US" dirty="0"/>
              <a:t>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23769" y="5983348"/>
            <a:ext cx="274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바이쿨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D2CCC3-25CB-7049-A3E9-3185972C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13919-FBF7-BA4A-8DE7-5AFA2ABA2415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4) </a:t>
            </a:r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군집별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속성을 이용한 옥외 광고 설치 예시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DE9E3-8843-B046-ADFD-D3F017DCED4F}"/>
              </a:ext>
            </a:extLst>
          </p:cNvPr>
          <p:cNvSpPr txBox="1"/>
          <p:nvPr/>
        </p:nvSpPr>
        <p:spPr>
          <a:xfrm>
            <a:off x="457200" y="686483"/>
            <a:ext cx="9367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네트워크 분석을 통한 광고 활용 방안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BC33AE-E7A8-6146-ADC1-9F29141E18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9200" y="2730364"/>
            <a:ext cx="4687288" cy="317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rgbClr val="43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#</a:t>
            </a:r>
            <a:r>
              <a:rPr lang="ko-KR" altLang="en-US" sz="2400" b="1" dirty="0"/>
              <a:t> </a:t>
            </a:r>
            <a:r>
              <a:rPr lang="en-US" altLang="ko-KR" sz="2400" b="1" dirty="0" err="1"/>
              <a:t>XGBoost</a:t>
            </a:r>
            <a:r>
              <a:rPr lang="ko-KR" altLang="en-US" sz="2400" b="1" dirty="0" err="1"/>
              <a:t>를</a:t>
            </a:r>
            <a:r>
              <a:rPr lang="ko-KR" altLang="en-US" sz="2400" b="1" dirty="0"/>
              <a:t> 활용한 타겟 광고 활용 방안</a:t>
            </a:r>
          </a:p>
        </p:txBody>
      </p:sp>
    </p:spTree>
    <p:extLst>
      <p:ext uri="{BB962C8B-B14F-4D97-AF65-F5344CB8AC3E}">
        <p14:creationId xmlns:p14="http://schemas.microsoft.com/office/powerpoint/2010/main" val="1727597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686483"/>
            <a:ext cx="919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를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활용한 타겟 광고 활용 방안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5724" y="2144191"/>
            <a:ext cx="505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&lt;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과정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4469" y="2916369"/>
            <a:ext cx="2690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Target Variable (Y)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1097" y="4738537"/>
            <a:ext cx="3982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Independent Variables (X)</a:t>
            </a:r>
          </a:p>
        </p:txBody>
      </p:sp>
      <p:sp>
        <p:nvSpPr>
          <p:cNvPr id="15" name="오른쪽 대괄호 14"/>
          <p:cNvSpPr/>
          <p:nvPr/>
        </p:nvSpPr>
        <p:spPr>
          <a:xfrm>
            <a:off x="2461125" y="3535255"/>
            <a:ext cx="397565" cy="2981738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692352" y="2707403"/>
            <a:ext cx="505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하드웨어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Computing power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한계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530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만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-&gt; 100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만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rows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랜덤 샘플링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범주형 변수의 더미화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[ Train : Test ] = 7 : 3</a:t>
            </a: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4315" y="2137565"/>
            <a:ext cx="505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&lt;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통합 데이터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(530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만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rows)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&gt;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6374296" y="2239617"/>
            <a:ext cx="0" cy="42009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6789531" y="4483287"/>
          <a:ext cx="909982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09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연령대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..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8631583" y="4470031"/>
          <a:ext cx="2660373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86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6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67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10</a:t>
                      </a:r>
                      <a:r>
                        <a:rPr lang="ko-KR" altLang="en-US" b="1" dirty="0"/>
                        <a:t>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60</a:t>
                      </a:r>
                      <a:r>
                        <a:rPr lang="ko-KR" altLang="en-US" b="1" dirty="0"/>
                        <a:t>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1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..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0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..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..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…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6745357" y="4823791"/>
            <a:ext cx="980660" cy="7951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607288" y="4459357"/>
            <a:ext cx="2696816" cy="3909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7739270" y="4465983"/>
            <a:ext cx="861391" cy="35780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7719392" y="4863548"/>
            <a:ext cx="868017" cy="74874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227233"/>
              </p:ext>
            </p:extLst>
          </p:nvPr>
        </p:nvGraphicFramePr>
        <p:xfrm>
          <a:off x="570482" y="2585137"/>
          <a:ext cx="1811130" cy="4079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11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Columns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반납군집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/>
                        <a:t>대여군집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주말 및 공휴일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시간대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범주화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기온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계절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미세먼지농도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/>
                        <a:t>초미세먼지농도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성별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/>
                        <a:t>연령대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566063" y="2567836"/>
            <a:ext cx="1802297" cy="4081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902D8B-6099-FB40-B22F-CEB41EE0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6F71D0-9791-D746-80AD-1E2C8116C23C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1) </a:t>
            </a:r>
            <a:r>
              <a:rPr lang="en-US" altLang="ko-KR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002696" y="1905638"/>
            <a:ext cx="505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&lt;Score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해석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&gt;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09326" y="2548365"/>
            <a:ext cx="6387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약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40%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의 정확도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&lt;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전문가 의견 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서울대학교 박사과정 김강진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)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&gt;</a:t>
            </a:r>
          </a:p>
          <a:p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 </a:t>
            </a:r>
            <a:r>
              <a:rPr lang="en-US" altLang="ko-KR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“ X data </a:t>
            </a:r>
            <a:r>
              <a:rPr lang="ko-KR" altLang="en-US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의 </a:t>
            </a:r>
            <a:r>
              <a:rPr lang="en-US" altLang="ko-KR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Column </a:t>
            </a:r>
            <a:r>
              <a:rPr lang="ko-KR" altLang="en-US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의 개수와 </a:t>
            </a:r>
            <a:r>
              <a:rPr lang="en-US" altLang="ko-KR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Y </a:t>
            </a:r>
            <a:r>
              <a:rPr lang="ko-KR" altLang="en-US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의 </a:t>
            </a:r>
            <a:r>
              <a:rPr lang="en-US" altLang="ko-KR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Class </a:t>
            </a:r>
            <a:r>
              <a:rPr lang="ko-KR" altLang="en-US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개수를 고려하였을 때 </a:t>
            </a:r>
            <a:r>
              <a:rPr lang="en-US" altLang="ko-KR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</a:t>
            </a:r>
            <a:r>
              <a:rPr lang="en-US" altLang="ko-KR" sz="2000" i="1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Prob</a:t>
            </a:r>
            <a:r>
              <a:rPr lang="en-US" altLang="ko-KR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= 1/124), </a:t>
            </a:r>
            <a:r>
              <a:rPr lang="ko-KR" altLang="en-US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모델의 적합도 </a:t>
            </a:r>
            <a:r>
              <a:rPr lang="en-US" altLang="ko-KR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40% </a:t>
            </a:r>
            <a:r>
              <a:rPr lang="ko-KR" altLang="en-US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는 높은 수치라 생각됩니다</a:t>
            </a:r>
            <a:r>
              <a:rPr lang="en-US" altLang="ko-KR" sz="2000" i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.”</a:t>
            </a:r>
          </a:p>
          <a:p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따라서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,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를 사용하여 모델 구축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BD0940-BEED-1841-A295-6DD071BC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35738-0980-6647-B6D8-6CFE4C8234CA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2) </a:t>
            </a:r>
            <a:r>
              <a:rPr lang="en-US" altLang="ko-KR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결과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20786-B8DE-C145-ADAB-68918499FEFE}"/>
              </a:ext>
            </a:extLst>
          </p:cNvPr>
          <p:cNvSpPr txBox="1"/>
          <p:nvPr/>
        </p:nvSpPr>
        <p:spPr>
          <a:xfrm>
            <a:off x="457200" y="686483"/>
            <a:ext cx="919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를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활용한 타겟 광고 활용 방안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FE8B93-B449-FD44-8DB5-D1704A8D2D99}"/>
              </a:ext>
            </a:extLst>
          </p:cNvPr>
          <p:cNvGrpSpPr/>
          <p:nvPr/>
        </p:nvGrpSpPr>
        <p:grpSpPr>
          <a:xfrm>
            <a:off x="696426" y="1972968"/>
            <a:ext cx="3949950" cy="4131040"/>
            <a:chOff x="408777" y="1792051"/>
            <a:chExt cx="4525247" cy="473271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184D7C5-8CF1-CA43-96CA-677E55CAB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777" y="1792051"/>
              <a:ext cx="4525247" cy="271968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EAA0BD-A290-724C-BC98-58E4074E4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777" y="4526722"/>
              <a:ext cx="4525247" cy="1998043"/>
            </a:xfrm>
            <a:prstGeom prst="rect">
              <a:avLst/>
            </a:prstGeom>
          </p:spPr>
        </p:pic>
      </p:grp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79FFAFC-F2DE-7C46-BFB3-0B7E3E1F6864}"/>
              </a:ext>
            </a:extLst>
          </p:cNvPr>
          <p:cNvSpPr/>
          <p:nvPr/>
        </p:nvSpPr>
        <p:spPr>
          <a:xfrm>
            <a:off x="708618" y="5818982"/>
            <a:ext cx="772610" cy="272834"/>
          </a:xfrm>
          <a:prstGeom prst="roundRect">
            <a:avLst/>
          </a:prstGeom>
          <a:noFill/>
          <a:ln w="57150">
            <a:solidFill>
              <a:srgbClr val="32E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2044472-E06E-A349-9B16-672B47227A9E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3)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모델을 활용한 앱 광고 실행 방안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83BF3-C1DC-014E-8D4F-7821237F54B5}"/>
              </a:ext>
            </a:extLst>
          </p:cNvPr>
          <p:cNvSpPr txBox="1"/>
          <p:nvPr/>
        </p:nvSpPr>
        <p:spPr>
          <a:xfrm>
            <a:off x="457200" y="686483"/>
            <a:ext cx="919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를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활용한 타겟 광고 활용 방안</a:t>
            </a:r>
          </a:p>
        </p:txBody>
      </p:sp>
      <p:pic>
        <p:nvPicPr>
          <p:cNvPr id="19" name="Picture 6" descr="C:\Users\현중\Desktop\images.png">
            <a:extLst>
              <a:ext uri="{FF2B5EF4-FFF2-40B4-BE49-F238E27FC236}">
                <a16:creationId xmlns:a16="http://schemas.microsoft.com/office/drawing/2014/main" id="{C3BE0C6D-8119-C74B-A317-173109719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96080" y="3344588"/>
            <a:ext cx="2834098" cy="2834096"/>
          </a:xfrm>
          <a:prstGeom prst="rect">
            <a:avLst/>
          </a:prstGeom>
          <a:noFill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BA4E16-7179-CB4A-96F3-B8094A4F447F}"/>
              </a:ext>
            </a:extLst>
          </p:cNvPr>
          <p:cNvSpPr txBox="1"/>
          <p:nvPr/>
        </p:nvSpPr>
        <p:spPr>
          <a:xfrm>
            <a:off x="384315" y="2190573"/>
            <a:ext cx="505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&lt;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상황 설정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&gt;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338D50-6DA9-6143-A975-3250E8F008E6}"/>
              </a:ext>
            </a:extLst>
          </p:cNvPr>
          <p:cNvSpPr/>
          <p:nvPr/>
        </p:nvSpPr>
        <p:spPr>
          <a:xfrm>
            <a:off x="463828" y="2637183"/>
            <a:ext cx="11198085" cy="901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20</a:t>
            </a:r>
            <a:r>
              <a:rPr lang="ko-KR" altLang="en-US" b="1" dirty="0">
                <a:solidFill>
                  <a:schemeClr val="tx1"/>
                </a:solidFill>
              </a:rPr>
              <a:t>대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>
                <a:solidFill>
                  <a:schemeClr val="tx1"/>
                </a:solidFill>
              </a:rPr>
              <a:t>남성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>
                <a:solidFill>
                  <a:schemeClr val="tx1"/>
                </a:solidFill>
              </a:rPr>
              <a:t>가을 </a:t>
            </a:r>
            <a:r>
              <a:rPr lang="en-US" altLang="ko-KR" b="1" dirty="0">
                <a:solidFill>
                  <a:schemeClr val="tx1"/>
                </a:solidFill>
              </a:rPr>
              <a:t>| 25.0</a:t>
            </a:r>
            <a:r>
              <a:rPr lang="ko-KR" altLang="en-US" b="1" dirty="0">
                <a:solidFill>
                  <a:schemeClr val="tx1"/>
                </a:solidFill>
                <a:latin typeface="맑은 고딕"/>
                <a:ea typeface="맑은 고딕"/>
              </a:rPr>
              <a:t>︒</a:t>
            </a:r>
            <a:r>
              <a:rPr lang="en-US" altLang="ko-KR" b="1" dirty="0">
                <a:solidFill>
                  <a:schemeClr val="tx1"/>
                </a:solidFill>
                <a:latin typeface="맑은 고딕"/>
                <a:ea typeface="맑은 고딕"/>
              </a:rPr>
              <a:t>C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>
                <a:solidFill>
                  <a:schemeClr val="tx1"/>
                </a:solidFill>
              </a:rPr>
              <a:t>주말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 err="1">
                <a:solidFill>
                  <a:schemeClr val="tx1"/>
                </a:solidFill>
              </a:rPr>
              <a:t>퇴근시간대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 err="1">
                <a:solidFill>
                  <a:schemeClr val="tx1"/>
                </a:solidFill>
              </a:rPr>
              <a:t>사당역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5</a:t>
            </a:r>
            <a:r>
              <a:rPr lang="ko-KR" altLang="en-US" b="1" dirty="0" err="1">
                <a:solidFill>
                  <a:schemeClr val="tx1"/>
                </a:solidFill>
              </a:rPr>
              <a:t>번출구</a:t>
            </a:r>
            <a:r>
              <a:rPr lang="ko-KR" altLang="en-US" b="1" dirty="0">
                <a:solidFill>
                  <a:schemeClr val="tx1"/>
                </a:solidFill>
              </a:rPr>
              <a:t> 대여 </a:t>
            </a:r>
            <a:r>
              <a:rPr lang="en-US" altLang="ko-KR" b="1" dirty="0">
                <a:solidFill>
                  <a:schemeClr val="tx1"/>
                </a:solidFill>
              </a:rPr>
              <a:t>| ……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BBAC9B-5029-0343-BFFC-F5D5E078D18E}"/>
              </a:ext>
            </a:extLst>
          </p:cNvPr>
          <p:cNvSpPr txBox="1"/>
          <p:nvPr/>
        </p:nvSpPr>
        <p:spPr>
          <a:xfrm>
            <a:off x="3568150" y="6080085"/>
            <a:ext cx="5055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[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사당역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5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번출구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따릉이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대여소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]</a:t>
            </a:r>
          </a:p>
        </p:txBody>
      </p:sp>
      <p:sp>
        <p:nvSpPr>
          <p:cNvPr id="27" name="슬라이드 번호 개체 틀 1">
            <a:extLst>
              <a:ext uri="{FF2B5EF4-FFF2-40B4-BE49-F238E27FC236}">
                <a16:creationId xmlns:a16="http://schemas.microsoft.com/office/drawing/2014/main" id="{5C16D8C9-9ABD-5540-8345-19FE2DE0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6342" y="6290292"/>
            <a:ext cx="2743200" cy="365125"/>
          </a:xfrm>
        </p:spPr>
        <p:txBody>
          <a:bodyPr/>
          <a:lstStyle/>
          <a:p>
            <a:fld id="{62E555CB-71B6-4724-898A-BE555FEED30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6F950A-8031-5344-9000-40738E75A174}"/>
              </a:ext>
            </a:extLst>
          </p:cNvPr>
          <p:cNvGrpSpPr/>
          <p:nvPr/>
        </p:nvGrpSpPr>
        <p:grpSpPr>
          <a:xfrm>
            <a:off x="3668683" y="3661144"/>
            <a:ext cx="2200984" cy="2200984"/>
            <a:chOff x="4378802" y="3839787"/>
            <a:chExt cx="1814840" cy="181484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1D47C0B-A3A2-584A-BB90-232B3DD7B65D}"/>
                </a:ext>
              </a:extLst>
            </p:cNvPr>
            <p:cNvSpPr/>
            <p:nvPr/>
          </p:nvSpPr>
          <p:spPr>
            <a:xfrm>
              <a:off x="4378802" y="3839787"/>
              <a:ext cx="1814840" cy="18148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32EC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2081D71-A9A2-BC4C-AB72-8CFCB95A5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2669" y="4034453"/>
              <a:ext cx="1266118" cy="1266118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C2054A9-FD46-7C49-A7DB-5FA4DAB00C45}"/>
              </a:ext>
            </a:extLst>
          </p:cNvPr>
          <p:cNvGrpSpPr/>
          <p:nvPr/>
        </p:nvGrpSpPr>
        <p:grpSpPr>
          <a:xfrm>
            <a:off x="6261750" y="3661144"/>
            <a:ext cx="2200984" cy="2200984"/>
            <a:chOff x="6011471" y="3718063"/>
            <a:chExt cx="1814840" cy="181484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CC97691-C34A-5847-B866-F77DBE31F6BD}"/>
                </a:ext>
              </a:extLst>
            </p:cNvPr>
            <p:cNvSpPr/>
            <p:nvPr/>
          </p:nvSpPr>
          <p:spPr>
            <a:xfrm>
              <a:off x="6011471" y="3718063"/>
              <a:ext cx="1814840" cy="181484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3" name="Picture 2" descr="C:\Users\현중\Desktop\communication-512.png">
              <a:extLst>
                <a:ext uri="{FF2B5EF4-FFF2-40B4-BE49-F238E27FC236}">
                  <a16:creationId xmlns:a16="http://schemas.microsoft.com/office/drawing/2014/main" id="{402DD240-11E9-E445-9BF0-ADBA22062C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28502" t="9010" r="29290" b="32025"/>
            <a:stretch/>
          </p:blipFill>
          <p:spPr bwMode="auto">
            <a:xfrm>
              <a:off x="6457336" y="3980701"/>
              <a:ext cx="923109" cy="1289563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72DAB78-E2FC-7647-9AC5-1132A8394A50}"/>
              </a:ext>
            </a:extLst>
          </p:cNvPr>
          <p:cNvGrpSpPr/>
          <p:nvPr/>
        </p:nvGrpSpPr>
        <p:grpSpPr>
          <a:xfrm>
            <a:off x="1177216" y="3661144"/>
            <a:ext cx="2200984" cy="2200984"/>
            <a:chOff x="1370288" y="3817843"/>
            <a:chExt cx="1814840" cy="181484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37B3507-A223-1D4C-B2E2-8C60F195DA78}"/>
                </a:ext>
              </a:extLst>
            </p:cNvPr>
            <p:cNvSpPr/>
            <p:nvPr/>
          </p:nvSpPr>
          <p:spPr>
            <a:xfrm>
              <a:off x="1370288" y="3817843"/>
              <a:ext cx="1814840" cy="181484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6D3596E-7C52-D54C-B417-D5F1D71E3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6236" y="4013791"/>
              <a:ext cx="1422944" cy="1422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4315" y="2190573"/>
            <a:ext cx="1749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&lt;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결과 예측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00471" y="2223702"/>
            <a:ext cx="505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(by </a:t>
            </a:r>
            <a:r>
              <a:rPr lang="en-US" altLang="ko-KR" sz="16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XGBoost.predict_proba</a:t>
            </a:r>
            <a:r>
              <a:rPr lang="en-US" altLang="ko-KR" sz="1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E99525-BDD6-8A49-892E-8B07682BE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8C0062-4AF3-634A-9F10-9013688B3AF9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3)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모델을 활용한 앱 광고 실행 방안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CFE5E-54C3-FE4E-9F4B-FA669C9815F5}"/>
              </a:ext>
            </a:extLst>
          </p:cNvPr>
          <p:cNvSpPr txBox="1"/>
          <p:nvPr/>
        </p:nvSpPr>
        <p:spPr>
          <a:xfrm>
            <a:off x="457200" y="686483"/>
            <a:ext cx="919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를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활용한 타겟 광고 활용 방안</a:t>
            </a:r>
          </a:p>
        </p:txBody>
      </p:sp>
      <p:sp>
        <p:nvSpPr>
          <p:cNvPr id="23" name="왼쪽 중괄호 16">
            <a:extLst>
              <a:ext uri="{FF2B5EF4-FFF2-40B4-BE49-F238E27FC236}">
                <a16:creationId xmlns:a16="http://schemas.microsoft.com/office/drawing/2014/main" id="{6EAABEB1-B615-C947-A71B-8104E62F505A}"/>
              </a:ext>
            </a:extLst>
          </p:cNvPr>
          <p:cNvSpPr/>
          <p:nvPr/>
        </p:nvSpPr>
        <p:spPr>
          <a:xfrm>
            <a:off x="4291096" y="2764335"/>
            <a:ext cx="795131" cy="3209745"/>
          </a:xfrm>
          <a:prstGeom prst="leftBrace">
            <a:avLst>
              <a:gd name="adj1" fmla="val 8333"/>
              <a:gd name="adj2" fmla="val 635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Picture 2" descr="C:\Users\현중\Desktop\사당역 5번출구.PNG">
            <a:extLst>
              <a:ext uri="{FF2B5EF4-FFF2-40B4-BE49-F238E27FC236}">
                <a16:creationId xmlns:a16="http://schemas.microsoft.com/office/drawing/2014/main" id="{6E87FEC3-2E67-D14F-9045-8622B06D9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2381" y="3354656"/>
            <a:ext cx="2695576" cy="2450523"/>
          </a:xfrm>
          <a:prstGeom prst="ellipse">
            <a:avLst/>
          </a:prstGeom>
          <a:noFill/>
          <a:ln>
            <a:solidFill>
              <a:srgbClr val="32EC97"/>
            </a:solidFill>
          </a:ln>
        </p:spPr>
      </p:pic>
      <p:pic>
        <p:nvPicPr>
          <p:cNvPr id="25" name="Picture 3" descr="C:\Users\현중\Desktop\이수역 1번출구.PNG">
            <a:extLst>
              <a:ext uri="{FF2B5EF4-FFF2-40B4-BE49-F238E27FC236}">
                <a16:creationId xmlns:a16="http://schemas.microsoft.com/office/drawing/2014/main" id="{148811D7-62E9-6542-A20F-36351F69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3841" y="2175548"/>
            <a:ext cx="1796774" cy="1296580"/>
          </a:xfrm>
          <a:prstGeom prst="ellipse">
            <a:avLst/>
          </a:prstGeom>
          <a:noFill/>
          <a:ln>
            <a:solidFill>
              <a:srgbClr val="32EC97"/>
            </a:solidFill>
          </a:ln>
        </p:spPr>
      </p:pic>
      <p:pic>
        <p:nvPicPr>
          <p:cNvPr id="26" name="Picture 4" descr="C:\Users\현중\Desktop\사당역 5번출구.PNG">
            <a:extLst>
              <a:ext uri="{FF2B5EF4-FFF2-40B4-BE49-F238E27FC236}">
                <a16:creationId xmlns:a16="http://schemas.microsoft.com/office/drawing/2014/main" id="{B06E13CA-B203-234B-8B95-940439B75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8759" y="3763886"/>
            <a:ext cx="1796774" cy="1354539"/>
          </a:xfrm>
          <a:prstGeom prst="ellipse">
            <a:avLst/>
          </a:prstGeom>
          <a:noFill/>
          <a:ln>
            <a:solidFill>
              <a:srgbClr val="32EC97"/>
            </a:solidFill>
          </a:ln>
        </p:spPr>
      </p:pic>
      <p:pic>
        <p:nvPicPr>
          <p:cNvPr id="27" name="Picture 5" descr="C:\Users\현중\Desktop\이촌동.PNG">
            <a:extLst>
              <a:ext uri="{FF2B5EF4-FFF2-40B4-BE49-F238E27FC236}">
                <a16:creationId xmlns:a16="http://schemas.microsoft.com/office/drawing/2014/main" id="{9C286F83-4496-E343-98B9-84EEC9042A82}"/>
              </a:ext>
            </a:extLst>
          </p:cNvPr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3677" y="5410182"/>
            <a:ext cx="1796774" cy="1234458"/>
          </a:xfrm>
          <a:prstGeom prst="ellipse">
            <a:avLst/>
          </a:prstGeom>
          <a:noFill/>
          <a:ln>
            <a:solidFill>
              <a:srgbClr val="32EC97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B127AE-61A4-AC48-818F-AD2CE29B40D6}"/>
              </a:ext>
            </a:extLst>
          </p:cNvPr>
          <p:cNvSpPr txBox="1"/>
          <p:nvPr/>
        </p:nvSpPr>
        <p:spPr>
          <a:xfrm>
            <a:off x="7536011" y="2447557"/>
            <a:ext cx="43382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1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순위 강남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30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(0.201527)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ex)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미용실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,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생활용품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,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편의점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BCACBA-9B58-0349-BDF8-2530736A50DA}"/>
              </a:ext>
            </a:extLst>
          </p:cNvPr>
          <p:cNvSpPr txBox="1"/>
          <p:nvPr/>
        </p:nvSpPr>
        <p:spPr>
          <a:xfrm>
            <a:off x="7536011" y="4044530"/>
            <a:ext cx="43382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2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순위 강남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01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(0.141744)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ex)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직장인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점심맛집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AD575B-834F-0A4E-99D7-80FB63F3C165}"/>
              </a:ext>
            </a:extLst>
          </p:cNvPr>
          <p:cNvSpPr txBox="1"/>
          <p:nvPr/>
        </p:nvSpPr>
        <p:spPr>
          <a:xfrm>
            <a:off x="7536011" y="5641503"/>
            <a:ext cx="433821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3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순위 강북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40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(0.121398)</a:t>
            </a:r>
          </a:p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ex)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명품샵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,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백화점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582A84-5283-AF4A-8427-D1290B62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D3C7DD-68B8-C740-81B9-BBE91148CE16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3)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모델을 활용한 앱 광고 실행 예시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3E7DF1-0DAD-7848-AB51-90984D7512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20" y="1710814"/>
            <a:ext cx="2039890" cy="4126750"/>
          </a:xfrm>
          <a:prstGeom prst="rect">
            <a:avLst/>
          </a:prstGeom>
        </p:spPr>
      </p:pic>
      <p:pic>
        <p:nvPicPr>
          <p:cNvPr id="79874" name="Picture 2" descr="C:\Users\현중\Desktop\KakaoTalk_20180826_18405987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0054" y="2230290"/>
            <a:ext cx="1775097" cy="3037600"/>
          </a:xfrm>
          <a:prstGeom prst="rect">
            <a:avLst/>
          </a:prstGeom>
          <a:noFill/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2296AF-3AB0-4346-BD8D-D0A2350F4707}"/>
              </a:ext>
            </a:extLst>
          </p:cNvPr>
          <p:cNvGrpSpPr/>
          <p:nvPr/>
        </p:nvGrpSpPr>
        <p:grpSpPr>
          <a:xfrm>
            <a:off x="7836172" y="1710814"/>
            <a:ext cx="2039890" cy="4126750"/>
            <a:chOff x="8940228" y="2203087"/>
            <a:chExt cx="2273978" cy="460031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B1EB7B8-AD22-8B49-B2EF-BD9C94A6C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0228" y="2203087"/>
              <a:ext cx="2273978" cy="4600316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93177DC-5C09-824A-B19C-999EE75B1E6E}"/>
                </a:ext>
              </a:extLst>
            </p:cNvPr>
            <p:cNvGrpSpPr/>
            <p:nvPr/>
          </p:nvGrpSpPr>
          <p:grpSpPr>
            <a:xfrm>
              <a:off x="9079351" y="2747172"/>
              <a:ext cx="1956080" cy="3329442"/>
              <a:chOff x="6009876" y="2194462"/>
              <a:chExt cx="2584159" cy="4398495"/>
            </a:xfrm>
          </p:grpSpPr>
          <p:pic>
            <p:nvPicPr>
              <p:cNvPr id="23" name="Picture 2" descr="C:\Users\현중\Desktop\KakaoTalk_20180826_184059871.jp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028705" y="2203087"/>
                <a:ext cx="2565330" cy="4389869"/>
              </a:xfrm>
              <a:prstGeom prst="rect">
                <a:avLst/>
              </a:prstGeom>
              <a:noFill/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6009876" y="2232991"/>
                <a:ext cx="2584159" cy="435996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016488" y="2194462"/>
                <a:ext cx="2570921" cy="4346711"/>
              </a:xfrm>
              <a:prstGeom prst="rect">
                <a:avLst/>
              </a:prstGeom>
              <a:solidFill>
                <a:schemeClr val="tx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875" name="Picture 3" descr="C:\Users\현중\Desktop\fq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485421" y="3988903"/>
                <a:ext cx="1810440" cy="1232453"/>
              </a:xfrm>
              <a:prstGeom prst="rect">
                <a:avLst/>
              </a:prstGeom>
              <a:noFill/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6467061" y="3498574"/>
                <a:ext cx="1828800" cy="5035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200" b="1" dirty="0">
                    <a:solidFill>
                      <a:schemeClr val="tx1"/>
                    </a:solidFill>
                  </a:rPr>
                  <a:t>대여완료     </a:t>
                </a:r>
                <a:r>
                  <a:rPr lang="en-US" altLang="ko-KR" sz="1400" b="1" dirty="0">
                    <a:solidFill>
                      <a:schemeClr val="tx1"/>
                    </a:solidFill>
                  </a:rPr>
                  <a:t>X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64024BB1-C8CC-B54D-8EB7-4F00E36BB36B}"/>
              </a:ext>
            </a:extLst>
          </p:cNvPr>
          <p:cNvSpPr/>
          <p:nvPr/>
        </p:nvSpPr>
        <p:spPr>
          <a:xfrm>
            <a:off x="5445553" y="3417366"/>
            <a:ext cx="1280977" cy="713645"/>
          </a:xfrm>
          <a:prstGeom prst="rightArrow">
            <a:avLst>
              <a:gd name="adj1" fmla="val 50000"/>
              <a:gd name="adj2" fmla="val 72322"/>
            </a:avLst>
          </a:prstGeom>
          <a:solidFill>
            <a:srgbClr val="32E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448819C-11EF-B240-AAB8-730EEF5E2C34}"/>
              </a:ext>
            </a:extLst>
          </p:cNvPr>
          <p:cNvGrpSpPr/>
          <p:nvPr/>
        </p:nvGrpSpPr>
        <p:grpSpPr>
          <a:xfrm>
            <a:off x="892629" y="5993407"/>
            <a:ext cx="10406743" cy="654345"/>
            <a:chOff x="892629" y="5993407"/>
            <a:chExt cx="10406743" cy="65434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A61BF89-B594-8E4D-940C-4FBA4099620E}"/>
                </a:ext>
              </a:extLst>
            </p:cNvPr>
            <p:cNvSpPr/>
            <p:nvPr/>
          </p:nvSpPr>
          <p:spPr>
            <a:xfrm>
              <a:off x="892629" y="5993407"/>
              <a:ext cx="10406742" cy="654345"/>
            </a:xfrm>
            <a:prstGeom prst="rect">
              <a:avLst/>
            </a:prstGeom>
            <a:solidFill>
              <a:srgbClr val="44B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5DC0E0-AB9F-784E-8F59-CDD4E721D3A5}"/>
                </a:ext>
              </a:extLst>
            </p:cNvPr>
            <p:cNvSpPr txBox="1"/>
            <p:nvPr/>
          </p:nvSpPr>
          <p:spPr>
            <a:xfrm>
              <a:off x="892630" y="6120524"/>
              <a:ext cx="1040674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사용자 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대여완료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순간 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상위군집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타겟 광고 팝업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A18D03B-FC4A-064D-A59A-B33CDFE1359A}"/>
              </a:ext>
            </a:extLst>
          </p:cNvPr>
          <p:cNvSpPr txBox="1"/>
          <p:nvPr/>
        </p:nvSpPr>
        <p:spPr>
          <a:xfrm>
            <a:off x="457200" y="686483"/>
            <a:ext cx="9198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en-US" altLang="ko-KR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XGBoost</a:t>
            </a:r>
            <a:r>
              <a:rPr lang="ko-KR" altLang="en-US" sz="2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를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활용한 타겟 광고 활용 방안</a:t>
            </a: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rgbClr val="43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#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Development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7597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1" y="686483"/>
            <a:ext cx="8885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2EC97"/>
                </a:solidFill>
              </a:rPr>
              <a:t>Development</a:t>
            </a:r>
            <a:endParaRPr lang="ko-KR" altLang="en-US" sz="2000" b="1" dirty="0">
              <a:ln>
                <a:solidFill>
                  <a:schemeClr val="tx1">
                    <a:alpha val="50000"/>
                  </a:schemeClr>
                </a:solidFill>
              </a:ln>
              <a:solidFill>
                <a:srgbClr val="32EC97"/>
              </a:solidFill>
              <a:latin typeface="KoreanSWGI2R" charset="-127"/>
              <a:ea typeface="KoreanSWGI2R" charset="-127"/>
              <a:cs typeface="KoreanSWGI2R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134020-8963-9E47-8F0D-BE4B8826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D96E1CA-CF55-A14E-A38D-AA8323DB0021}"/>
              </a:ext>
            </a:extLst>
          </p:cNvPr>
          <p:cNvGrpSpPr/>
          <p:nvPr/>
        </p:nvGrpSpPr>
        <p:grpSpPr>
          <a:xfrm>
            <a:off x="8467758" y="2225640"/>
            <a:ext cx="3003806" cy="3003806"/>
            <a:chOff x="8229227" y="1987109"/>
            <a:chExt cx="3480868" cy="348086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94667BE-5D3F-0C44-9D6D-4763F8B5558B}"/>
                </a:ext>
              </a:extLst>
            </p:cNvPr>
            <p:cNvSpPr/>
            <p:nvPr/>
          </p:nvSpPr>
          <p:spPr>
            <a:xfrm>
              <a:off x="8229227" y="1987109"/>
              <a:ext cx="3480868" cy="348086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9CF6F75-586A-D243-977A-3255679AC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6392" y="2530812"/>
              <a:ext cx="2434046" cy="2434046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0A50EF-8B20-664E-94B2-69A16DE0CFEB}"/>
              </a:ext>
            </a:extLst>
          </p:cNvPr>
          <p:cNvGrpSpPr/>
          <p:nvPr/>
        </p:nvGrpSpPr>
        <p:grpSpPr>
          <a:xfrm>
            <a:off x="720436" y="2225640"/>
            <a:ext cx="3003806" cy="3003806"/>
            <a:chOff x="481905" y="1987109"/>
            <a:chExt cx="3480868" cy="348086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10C3F94-097F-3745-B748-7AE638D4C91A}"/>
                </a:ext>
              </a:extLst>
            </p:cNvPr>
            <p:cNvSpPr/>
            <p:nvPr/>
          </p:nvSpPr>
          <p:spPr>
            <a:xfrm>
              <a:off x="481905" y="1987109"/>
              <a:ext cx="3480868" cy="348086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BE3C4D-19E3-9F4E-8A39-1B23B1AF5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8540" y="2617532"/>
              <a:ext cx="2179438" cy="217943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1CC7C7-4FDB-A344-9F50-A9291241A335}"/>
              </a:ext>
            </a:extLst>
          </p:cNvPr>
          <p:cNvGrpSpPr/>
          <p:nvPr/>
        </p:nvGrpSpPr>
        <p:grpSpPr>
          <a:xfrm>
            <a:off x="4594097" y="2225640"/>
            <a:ext cx="3003806" cy="3003806"/>
            <a:chOff x="4355566" y="1987109"/>
            <a:chExt cx="3480868" cy="348086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C3BD863-E8A8-A74E-8073-8D2D7D6B3252}"/>
                </a:ext>
              </a:extLst>
            </p:cNvPr>
            <p:cNvSpPr/>
            <p:nvPr/>
          </p:nvSpPr>
          <p:spPr>
            <a:xfrm>
              <a:off x="4355566" y="1987109"/>
              <a:ext cx="3480868" cy="348086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B534806-EC5C-A048-9D15-41AD69BE52C3}"/>
                </a:ext>
              </a:extLst>
            </p:cNvPr>
            <p:cNvGrpSpPr/>
            <p:nvPr/>
          </p:nvGrpSpPr>
          <p:grpSpPr>
            <a:xfrm>
              <a:off x="5060059" y="2598721"/>
              <a:ext cx="2355608" cy="2355608"/>
              <a:chOff x="4821114" y="2937164"/>
              <a:chExt cx="3389906" cy="338990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D46002D5-0625-AE4B-B964-B14BFB942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21114" y="2937164"/>
                <a:ext cx="3389906" cy="3389906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5BBE012-AE7E-9547-9338-BD4CB5EDFB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670222" y="3043549"/>
                <a:ext cx="1093810" cy="1093810"/>
              </a:xfrm>
              <a:prstGeom prst="ellipse">
                <a:avLst/>
              </a:prstGeom>
            </p:spPr>
          </p:pic>
        </p:grp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4A820A5-5B25-104B-B8CA-F86B5168AC7E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381" y="2816448"/>
            <a:ext cx="792928" cy="79292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F2A809-6636-484C-9A34-E727E548E04B}"/>
              </a:ext>
            </a:extLst>
          </p:cNvPr>
          <p:cNvSpPr txBox="1"/>
          <p:nvPr/>
        </p:nvSpPr>
        <p:spPr>
          <a:xfrm>
            <a:off x="0" y="3972739"/>
            <a:ext cx="12192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ko-KR" altLang="en-US" sz="8000" b="1" dirty="0" err="1">
                <a:solidFill>
                  <a:srgbClr val="43B678"/>
                </a:solidFill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따릉이</a:t>
            </a:r>
            <a:r>
              <a:rPr kumimoji="1" lang="ko-KR" altLang="en-US" sz="8000" b="1" dirty="0" err="1"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는</a:t>
            </a:r>
            <a:r>
              <a:rPr kumimoji="1" lang="ko-KR" altLang="en-US" sz="8000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 광고를 싣고</a:t>
            </a:r>
            <a:r>
              <a:rPr kumimoji="1" lang="en-US" altLang="ko-KR" sz="8000" b="1" dirty="0">
                <a:latin typeface="Nanum Gothic ExtraBold" panose="020D0604000000000000" pitchFamily="34" charset="-127"/>
                <a:ea typeface="Nanum Gothic ExtraBold" panose="020D0604000000000000" pitchFamily="34" charset="-127"/>
              </a:rPr>
              <a:t>~</a:t>
            </a:r>
            <a:endParaRPr kumimoji="1" lang="ko-KR" altLang="en-US" sz="8000" b="1" dirty="0">
              <a:latin typeface="Nanum Gothic ExtraBold" panose="020D0604000000000000" pitchFamily="34" charset="-127"/>
              <a:ea typeface="Nanum Gothic ExtraBold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44A245-231A-A944-A406-BBB973323103}"/>
              </a:ext>
            </a:extLst>
          </p:cNvPr>
          <p:cNvSpPr/>
          <p:nvPr/>
        </p:nvSpPr>
        <p:spPr>
          <a:xfrm>
            <a:off x="0" y="6028806"/>
            <a:ext cx="12192000" cy="844184"/>
          </a:xfrm>
          <a:prstGeom prst="rect">
            <a:avLst/>
          </a:prstGeom>
          <a:solidFill>
            <a:srgbClr val="44B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A4562B-7080-234C-A0F4-14B59211B1EE}"/>
              </a:ext>
            </a:extLst>
          </p:cNvPr>
          <p:cNvGrpSpPr/>
          <p:nvPr/>
        </p:nvGrpSpPr>
        <p:grpSpPr>
          <a:xfrm>
            <a:off x="289810" y="6266232"/>
            <a:ext cx="11612380" cy="400110"/>
            <a:chOff x="289810" y="6127733"/>
            <a:chExt cx="11612380" cy="4001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A62115-DF3E-A24C-91D6-0DDAF15D7994}"/>
                </a:ext>
              </a:extLst>
            </p:cNvPr>
            <p:cNvSpPr txBox="1"/>
            <p:nvPr/>
          </p:nvSpPr>
          <p:spPr>
            <a:xfrm>
              <a:off x="289810" y="6127733"/>
              <a:ext cx="5611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Team : 4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Merge</a:t>
              </a:r>
              <a:endParaRPr kumimoji="1" lang="ko-KR" altLang="en-US" sz="20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014EBC-0005-DC4C-B4C4-95B6E40AC3C3}"/>
                </a:ext>
              </a:extLst>
            </p:cNvPr>
            <p:cNvSpPr txBox="1"/>
            <p:nvPr/>
          </p:nvSpPr>
          <p:spPr>
            <a:xfrm>
              <a:off x="6290872" y="6127733"/>
              <a:ext cx="56113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b="1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오세민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|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표병수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|    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한용희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|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한호재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A5D094A-B997-9745-9AE7-2EF79CB59A04}"/>
              </a:ext>
            </a:extLst>
          </p:cNvPr>
          <p:cNvGrpSpPr/>
          <p:nvPr/>
        </p:nvGrpSpPr>
        <p:grpSpPr>
          <a:xfrm>
            <a:off x="0" y="-146060"/>
            <a:ext cx="12192000" cy="3386172"/>
            <a:chOff x="0" y="-146060"/>
            <a:chExt cx="12192000" cy="338617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9263A75-B7FD-D14E-A4B0-C77536AB7B40}"/>
                </a:ext>
              </a:extLst>
            </p:cNvPr>
            <p:cNvSpPr/>
            <p:nvPr/>
          </p:nvSpPr>
          <p:spPr>
            <a:xfrm>
              <a:off x="0" y="0"/>
              <a:ext cx="12192000" cy="32401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CE924B0-D09E-F541-8DEA-1B6C6C181525}"/>
                </a:ext>
              </a:extLst>
            </p:cNvPr>
            <p:cNvGrpSpPr/>
            <p:nvPr/>
          </p:nvGrpSpPr>
          <p:grpSpPr>
            <a:xfrm>
              <a:off x="2763187" y="-146060"/>
              <a:ext cx="6665626" cy="3386172"/>
              <a:chOff x="2763187" y="-146060"/>
              <a:chExt cx="6665626" cy="338617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FBE2591F-E211-014F-87E3-256213ACA7C2}"/>
                  </a:ext>
                </a:extLst>
              </p:cNvPr>
              <p:cNvGrpSpPr/>
              <p:nvPr/>
            </p:nvGrpSpPr>
            <p:grpSpPr>
              <a:xfrm>
                <a:off x="2763187" y="0"/>
                <a:ext cx="6665626" cy="3240112"/>
                <a:chOff x="1271770" y="0"/>
                <a:chExt cx="9588500" cy="4660900"/>
              </a:xfrm>
            </p:grpSpPr>
            <p:pic>
              <p:nvPicPr>
                <p:cNvPr id="4" name="그림 3">
                  <a:extLst>
                    <a:ext uri="{FF2B5EF4-FFF2-40B4-BE49-F238E27FC236}">
                      <a16:creationId xmlns:a16="http://schemas.microsoft.com/office/drawing/2014/main" id="{196B7A82-ED88-AC4E-98BE-FCEC9024B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271770" y="0"/>
                  <a:ext cx="9588500" cy="4660900"/>
                </a:xfrm>
                <a:prstGeom prst="rect">
                  <a:avLst/>
                </a:prstGeom>
              </p:spPr>
            </p:pic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56B83BD9-9F8C-5F43-B788-1B144708F1C0}"/>
                    </a:ext>
                  </a:extLst>
                </p:cNvPr>
                <p:cNvSpPr/>
                <p:nvPr/>
              </p:nvSpPr>
              <p:spPr>
                <a:xfrm>
                  <a:off x="8334531" y="374754"/>
                  <a:ext cx="2188564" cy="734518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dirty="0">
                    <a:latin typeface="Nanum Gothic Regular" panose="020D0604000000000000" pitchFamily="34" charset="-127"/>
                    <a:ea typeface="Nanum Gothic Regular" panose="020D0604000000000000" pitchFamily="34" charset="-127"/>
                  </a:endParaRPr>
                </a:p>
              </p:txBody>
            </p:sp>
          </p:grpSp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0C41A47-0260-F743-BC92-2F0180CDF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47754">
                <a:off x="3514934" y="-146060"/>
                <a:ext cx="1323768" cy="1323768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23470-AFEC-AD43-953A-9E402D04835C}"/>
                  </a:ext>
                </a:extLst>
              </p:cNvPr>
              <p:cNvSpPr txBox="1"/>
              <p:nvPr/>
            </p:nvSpPr>
            <p:spPr>
              <a:xfrm rot="21005780">
                <a:off x="3870337" y="272418"/>
                <a:ext cx="579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400" b="1" dirty="0">
                    <a:solidFill>
                      <a:schemeClr val="bg1"/>
                    </a:solidFill>
                  </a:rPr>
                  <a:t>AD</a:t>
                </a:r>
                <a:endParaRPr kumimoji="1" lang="ko-KR" altLang="en-US" sz="14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5" name="구부러진 연결선[U] 24">
              <a:extLst>
                <a:ext uri="{FF2B5EF4-FFF2-40B4-BE49-F238E27FC236}">
                  <a16:creationId xmlns:a16="http://schemas.microsoft.com/office/drawing/2014/main" id="{AE5F628A-5E9C-0D42-8356-D6A0CD2A8F1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51084" y="1141429"/>
              <a:ext cx="1217713" cy="699744"/>
            </a:xfrm>
            <a:prstGeom prst="curved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511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9900" y="3013503"/>
            <a:ext cx="6172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rgbClr val="49B37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</a:t>
            </a:r>
            <a:r>
              <a:rPr lang="en-US" altLang="ko-KR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hank</a:t>
            </a:r>
            <a:r>
              <a:rPr lang="en-US" altLang="ko-KR" sz="4800" b="1" dirty="0">
                <a:solidFill>
                  <a:srgbClr val="49B37B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Y</a:t>
            </a:r>
            <a:r>
              <a:rPr lang="en-US" altLang="ko-KR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ou</a:t>
            </a:r>
            <a:endParaRPr lang="ko-KR" alt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3E2681-1E42-AD44-91C9-D9B2139B8B86}"/>
              </a:ext>
            </a:extLst>
          </p:cNvPr>
          <p:cNvSpPr txBox="1"/>
          <p:nvPr/>
        </p:nvSpPr>
        <p:spPr>
          <a:xfrm>
            <a:off x="3009900" y="3013503"/>
            <a:ext cx="6172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Q &amp; A</a:t>
            </a:r>
            <a:endParaRPr lang="ko-KR" alt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572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8431951-F290-574E-A68C-73D13B46E3A9}"/>
              </a:ext>
            </a:extLst>
          </p:cNvPr>
          <p:cNvSpPr txBox="1"/>
          <p:nvPr/>
        </p:nvSpPr>
        <p:spPr>
          <a:xfrm>
            <a:off x="312234" y="345688"/>
            <a:ext cx="593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#. References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DDA06-23FC-9547-9E0C-EA1CE0C0F55B}"/>
              </a:ext>
            </a:extLst>
          </p:cNvPr>
          <p:cNvSpPr txBox="1"/>
          <p:nvPr/>
        </p:nvSpPr>
        <p:spPr>
          <a:xfrm>
            <a:off x="297369" y="788014"/>
            <a:ext cx="1161213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1400" dirty="0"/>
              <a:t> </a:t>
            </a:r>
            <a:r>
              <a:rPr lang="ko-KR" altLang="en-US" sz="1400" dirty="0"/>
              <a:t>뉴스 기사 </a:t>
            </a:r>
            <a:r>
              <a:rPr lang="en-US" altLang="ko-KR" sz="1400" dirty="0"/>
              <a:t>(</a:t>
            </a:r>
            <a:r>
              <a:rPr lang="ko-KR" altLang="en-US" sz="1400" dirty="0"/>
              <a:t>적자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따릉이</a:t>
            </a:r>
            <a:r>
              <a:rPr lang="ko-KR" altLang="en-US" sz="1400" dirty="0"/>
              <a:t> 광고 싣고 </a:t>
            </a:r>
            <a:r>
              <a:rPr lang="ko-KR" altLang="en-US" sz="1400" dirty="0" err="1"/>
              <a:t>달려야하는데</a:t>
            </a:r>
            <a:r>
              <a:rPr lang="en-US" altLang="ko-KR" sz="1400" dirty="0"/>
              <a:t>…) – http://news.heraldcorp.com/view.php?ud=20180329000358&amp;md=20180401003321_BL </a:t>
            </a:r>
          </a:p>
          <a:p>
            <a:pPr>
              <a:buFont typeface="Wingdings" pitchFamily="2" charset="2"/>
              <a:buChar char="§"/>
            </a:pP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r>
              <a:rPr lang="en-US" altLang="ko-KR" sz="1400" dirty="0"/>
              <a:t> </a:t>
            </a:r>
            <a:r>
              <a:rPr lang="ko-KR" altLang="en-US" sz="1400" dirty="0"/>
              <a:t>서울시 </a:t>
            </a:r>
            <a:r>
              <a:rPr lang="ko-KR" altLang="en-US" sz="1400" dirty="0" err="1"/>
              <a:t>종관기상관측현황</a:t>
            </a:r>
            <a:r>
              <a:rPr lang="ko-KR" altLang="en-US" sz="1400" dirty="0"/>
              <a:t> 데이터 </a:t>
            </a:r>
            <a:r>
              <a:rPr lang="en-US" altLang="ko-KR" sz="1400" dirty="0"/>
              <a:t>– </a:t>
            </a:r>
            <a:r>
              <a:rPr lang="ko-KR" altLang="en-US" sz="1400" dirty="0"/>
              <a:t>기상자료개방포털</a:t>
            </a: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r>
              <a:rPr lang="en-US" altLang="ko-KR" sz="1400" dirty="0"/>
              <a:t> </a:t>
            </a:r>
            <a:r>
              <a:rPr lang="ko-KR" altLang="en-US" sz="1400" dirty="0"/>
              <a:t>서울시 공공자전거 대여이력 정보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서울열린데이터광장</a:t>
            </a: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r>
              <a:rPr lang="en-US" altLang="ko-KR" sz="1400" dirty="0"/>
              <a:t> </a:t>
            </a:r>
            <a:r>
              <a:rPr lang="ko-KR" altLang="en-US" sz="1400" dirty="0"/>
              <a:t>서울시 공공자전거 대여소 정보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서울열린데이터광장</a:t>
            </a: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r>
              <a:rPr lang="en-US" altLang="ko-KR" sz="1400" dirty="0"/>
              <a:t> </a:t>
            </a:r>
            <a:r>
              <a:rPr lang="ko-KR" altLang="en-US" sz="1400" dirty="0"/>
              <a:t>서울시 자치구별 대기환경 현황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서울열린데이터광장</a:t>
            </a: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endParaRPr lang="en-US" altLang="ko-KR" sz="1400" dirty="0"/>
          </a:p>
          <a:p>
            <a:pPr>
              <a:buFont typeface="Wingdings" pitchFamily="2" charset="2"/>
              <a:buChar char="§"/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rgbClr val="44B5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 Gothic Regular" panose="020D0604000000000000" pitchFamily="34" charset="-127"/>
              <a:ea typeface="Nanum Gothic Regular" panose="020D0604000000000000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8CE375-7A43-7E41-9164-2D29CD938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77" b="37277"/>
          <a:stretch/>
        </p:blipFill>
        <p:spPr>
          <a:xfrm>
            <a:off x="9422301" y="197312"/>
            <a:ext cx="2600366" cy="66170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274F01A7-5C9E-8A45-9014-088CFA71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028CF5-1200-244D-8AE9-4F1AB6474E38}"/>
              </a:ext>
            </a:extLst>
          </p:cNvPr>
          <p:cNvSpPr txBox="1"/>
          <p:nvPr/>
        </p:nvSpPr>
        <p:spPr>
          <a:xfrm>
            <a:off x="457201" y="765995"/>
            <a:ext cx="1583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C07675-E33B-9548-8422-8EE0E0195777}"/>
              </a:ext>
            </a:extLst>
          </p:cNvPr>
          <p:cNvGrpSpPr/>
          <p:nvPr/>
        </p:nvGrpSpPr>
        <p:grpSpPr>
          <a:xfrm>
            <a:off x="1985837" y="1965275"/>
            <a:ext cx="7544373" cy="3848532"/>
            <a:chOff x="1811665" y="1965275"/>
            <a:chExt cx="7544373" cy="3848532"/>
          </a:xfrm>
        </p:grpSpPr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98649FDB-5F2A-DD42-8ADB-7C054691C375}"/>
                </a:ext>
              </a:extLst>
            </p:cNvPr>
            <p:cNvCxnSpPr/>
            <p:nvPr/>
          </p:nvCxnSpPr>
          <p:spPr>
            <a:xfrm>
              <a:off x="1923069" y="2168165"/>
              <a:ext cx="0" cy="3421930"/>
            </a:xfrm>
            <a:prstGeom prst="line">
              <a:avLst/>
            </a:prstGeom>
            <a:ln w="76200">
              <a:solidFill>
                <a:srgbClr val="4BBB8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213117" y="2811992"/>
              <a:ext cx="7142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KoreanSWGI2R" charset="-127"/>
                  <a:ea typeface="KoreanSWGI2R" charset="-127"/>
                  <a:cs typeface="KoreanSWGI2R" charset="-127"/>
                </a:rPr>
                <a:t>데이터 수집</a:t>
              </a:r>
              <a:r>
                <a:rPr lang="en-US" altLang="ko-KR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KoreanSWGI2R" charset="-127"/>
                  <a:ea typeface="KoreanSWGI2R" charset="-127"/>
                  <a:cs typeface="KoreanSWGI2R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KoreanSWGI2R" charset="-127"/>
                  <a:ea typeface="KoreanSWGI2R" charset="-127"/>
                  <a:cs typeface="KoreanSWGI2R" charset="-127"/>
                </a:rPr>
                <a:t>및 탐색</a:t>
              </a:r>
              <a:endPara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13117" y="3658709"/>
              <a:ext cx="7142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KoreanSWGI2R" charset="-127"/>
                  <a:ea typeface="KoreanSWGI2R" charset="-127"/>
                  <a:cs typeface="KoreanSWGI2R" charset="-127"/>
                </a:rPr>
                <a:t>데이터 전처리</a:t>
              </a:r>
              <a:endPara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3117" y="4505426"/>
              <a:ext cx="7142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KoreanSWGI2R" charset="-127"/>
                  <a:ea typeface="KoreanSWGI2R" charset="-127"/>
                  <a:cs typeface="KoreanSWGI2R" charset="-127"/>
                </a:rPr>
                <a:t>데이터 분석</a:t>
              </a:r>
              <a:endPara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213117" y="5352142"/>
              <a:ext cx="7142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KoreanSWGI2R" charset="-127"/>
                  <a:ea typeface="KoreanSWGI2R" charset="-127"/>
                  <a:cs typeface="KoreanSWGI2R" charset="-127"/>
                </a:rPr>
                <a:t>요약</a:t>
              </a:r>
              <a:endPara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13117" y="1965275"/>
              <a:ext cx="7142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Nanum Gothic" panose="020D0604000000000000" pitchFamily="34" charset="-127"/>
                  <a:ea typeface="KoreanSWGI2R" charset="-127"/>
                  <a:cs typeface="KoreanSWGI2R" charset="-127"/>
                </a:rPr>
                <a:t>프로젝트 개요</a:t>
              </a:r>
              <a:endParaRPr lang="en-US" altLang="ko-KR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Nanum Gothic" panose="020D0604000000000000" pitchFamily="34" charset="-127"/>
                <a:ea typeface="KoreanSWGI2R" charset="-127"/>
                <a:cs typeface="KoreanSWGI2R" charset="-127"/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5DE8072C-C889-8346-8640-97C846B7BE9D}"/>
                </a:ext>
              </a:extLst>
            </p:cNvPr>
            <p:cNvSpPr/>
            <p:nvPr/>
          </p:nvSpPr>
          <p:spPr>
            <a:xfrm>
              <a:off x="1811665" y="2081522"/>
              <a:ext cx="229170" cy="2291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2EC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D1F79DD-6017-144C-87F5-F52E1D23E084}"/>
                </a:ext>
              </a:extLst>
            </p:cNvPr>
            <p:cNvSpPr/>
            <p:nvPr/>
          </p:nvSpPr>
          <p:spPr>
            <a:xfrm>
              <a:off x="1811665" y="2928239"/>
              <a:ext cx="229170" cy="2291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2EC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FB2194E-DE63-294E-B4DF-B69AB41019AD}"/>
                </a:ext>
              </a:extLst>
            </p:cNvPr>
            <p:cNvSpPr/>
            <p:nvPr/>
          </p:nvSpPr>
          <p:spPr>
            <a:xfrm>
              <a:off x="1811665" y="3774956"/>
              <a:ext cx="229170" cy="2291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2EC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8C123E9C-DAC6-534B-A113-C1BC3B3D4761}"/>
                </a:ext>
              </a:extLst>
            </p:cNvPr>
            <p:cNvSpPr/>
            <p:nvPr/>
          </p:nvSpPr>
          <p:spPr>
            <a:xfrm>
              <a:off x="1811665" y="4621673"/>
              <a:ext cx="229170" cy="2291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2EC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063B6E0-FC3E-2849-AC48-5E0BD87FA794}"/>
                </a:ext>
              </a:extLst>
            </p:cNvPr>
            <p:cNvSpPr/>
            <p:nvPr/>
          </p:nvSpPr>
          <p:spPr>
            <a:xfrm>
              <a:off x="1811665" y="5468389"/>
              <a:ext cx="229170" cy="22917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2EC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8428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rgbClr val="49B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7201" y="765995"/>
            <a:ext cx="2909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프로젝트 개요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719" y="1738799"/>
            <a:ext cx="11780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400" dirty="0"/>
              <a:t>현재</a:t>
            </a:r>
            <a:r>
              <a:rPr lang="en-US" altLang="ko-KR" sz="2400" dirty="0"/>
              <a:t> </a:t>
            </a:r>
            <a:r>
              <a:rPr lang="ko-KR" altLang="en-US" sz="2400" dirty="0" err="1"/>
              <a:t>따릉이</a:t>
            </a:r>
            <a:r>
              <a:rPr lang="ko-KR" altLang="en-US" sz="2400" dirty="0"/>
              <a:t> </a:t>
            </a:r>
            <a:r>
              <a:rPr lang="en-US" altLang="ko-KR" sz="2400" b="1" dirty="0"/>
              <a:t>‘</a:t>
            </a:r>
            <a:r>
              <a:rPr lang="ko-KR" altLang="en-US" sz="2400" b="1" dirty="0"/>
              <a:t>이용 요금 수입</a:t>
            </a:r>
            <a:r>
              <a:rPr lang="en-US" altLang="ko-KR" sz="2400" b="1" dirty="0"/>
              <a:t>’</a:t>
            </a:r>
            <a:r>
              <a:rPr lang="ko-KR" altLang="en-US" sz="2400" b="1" dirty="0"/>
              <a:t> </a:t>
            </a:r>
            <a:r>
              <a:rPr lang="ko-KR" altLang="en-US" sz="2400" dirty="0"/>
              <a:t>대비 </a:t>
            </a:r>
            <a:r>
              <a:rPr lang="en-US" altLang="ko-KR" sz="2400" b="1" dirty="0"/>
              <a:t>‘</a:t>
            </a:r>
            <a:r>
              <a:rPr lang="ko-KR" altLang="en-US" sz="2400" b="1" dirty="0"/>
              <a:t>운영 비용</a:t>
            </a:r>
            <a:r>
              <a:rPr lang="en-US" altLang="ko-KR" sz="2400" b="1" dirty="0"/>
              <a:t>’ </a:t>
            </a:r>
            <a:r>
              <a:rPr lang="ko-KR" altLang="en-US" sz="2400" dirty="0"/>
              <a:t>이 너무 큰 실정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2400" dirty="0"/>
              <a:t>15</a:t>
            </a:r>
            <a:r>
              <a:rPr lang="ko-KR" altLang="en-US" sz="2400" dirty="0"/>
              <a:t>년 </a:t>
            </a:r>
            <a:r>
              <a:rPr lang="en-US" altLang="ko-KR" sz="2400" dirty="0"/>
              <a:t>9</a:t>
            </a:r>
            <a:r>
              <a:rPr lang="ko-KR" altLang="en-US" sz="2400" dirty="0"/>
              <a:t>월 이후 매년 </a:t>
            </a:r>
            <a:r>
              <a:rPr lang="en-US" altLang="ko-KR" sz="2400" b="1" dirty="0"/>
              <a:t>‘</a:t>
            </a:r>
            <a:r>
              <a:rPr lang="ko-KR" altLang="en-US" sz="2400" b="1" dirty="0"/>
              <a:t>적자</a:t>
            </a:r>
            <a:r>
              <a:rPr lang="en-US" altLang="ko-KR" sz="2400" b="1" dirty="0"/>
              <a:t>’</a:t>
            </a:r>
            <a:r>
              <a:rPr lang="ko-KR" altLang="en-US" sz="2400" b="1" dirty="0"/>
              <a:t> </a:t>
            </a:r>
            <a:r>
              <a:rPr lang="ko-KR" altLang="en-US" sz="2400" dirty="0"/>
              <a:t>기록 </a:t>
            </a:r>
            <a:r>
              <a:rPr lang="en-US" altLang="ko-KR" sz="2400" dirty="0"/>
              <a:t>(17</a:t>
            </a:r>
            <a:r>
              <a:rPr lang="ko-KR" altLang="en-US" sz="2400" dirty="0"/>
              <a:t>년 약 </a:t>
            </a:r>
            <a:r>
              <a:rPr lang="en-US" altLang="ko-KR" sz="2400" dirty="0"/>
              <a:t>38</a:t>
            </a:r>
            <a:r>
              <a:rPr lang="ko-KR" altLang="en-US" sz="2400" dirty="0"/>
              <a:t>억</a:t>
            </a:r>
            <a:r>
              <a:rPr lang="en-US" altLang="ko-KR" sz="2400" dirty="0"/>
              <a:t>)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2400" dirty="0"/>
              <a:t>현재 </a:t>
            </a:r>
            <a:r>
              <a:rPr lang="ko-KR" altLang="en-US" sz="2400" dirty="0" err="1"/>
              <a:t>따릉이</a:t>
            </a:r>
            <a:r>
              <a:rPr lang="ko-KR" altLang="en-US" sz="2400" dirty="0"/>
              <a:t> 광고 효과와 방식에 대한 의문</a:t>
            </a:r>
            <a:endParaRPr lang="en-US" altLang="ko-KR" sz="24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EA74121-8479-3D4D-B360-C4F1B9344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C3456B-AEF9-704B-854A-E81B326F9083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연구배경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C450DF-DE8B-314E-A68D-EDBDE8CBE484}"/>
              </a:ext>
            </a:extLst>
          </p:cNvPr>
          <p:cNvGrpSpPr/>
          <p:nvPr/>
        </p:nvGrpSpPr>
        <p:grpSpPr>
          <a:xfrm>
            <a:off x="1510757" y="4450111"/>
            <a:ext cx="10717101" cy="1261798"/>
            <a:chOff x="1510757" y="4450111"/>
            <a:chExt cx="10717101" cy="126179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F2457A5-86AB-3842-9F90-91A3485D26A3}"/>
                </a:ext>
              </a:extLst>
            </p:cNvPr>
            <p:cNvGrpSpPr/>
            <p:nvPr/>
          </p:nvGrpSpPr>
          <p:grpSpPr>
            <a:xfrm>
              <a:off x="1510757" y="4760600"/>
              <a:ext cx="9170490" cy="820114"/>
              <a:chOff x="892630" y="6034802"/>
              <a:chExt cx="10406742" cy="571556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07AF33EA-2984-0240-AAF3-E30A681A1F0D}"/>
                  </a:ext>
                </a:extLst>
              </p:cNvPr>
              <p:cNvSpPr/>
              <p:nvPr/>
            </p:nvSpPr>
            <p:spPr>
              <a:xfrm>
                <a:off x="1550964" y="6034802"/>
                <a:ext cx="9090074" cy="571556"/>
              </a:xfrm>
              <a:prstGeom prst="rect">
                <a:avLst/>
              </a:prstGeom>
              <a:solidFill>
                <a:srgbClr val="44B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000" dirty="0">
                  <a:latin typeface="Nanum Gothic Regular" panose="020D0604000000000000" pitchFamily="34" charset="-127"/>
                  <a:ea typeface="Nanum Gothic Regular" panose="020D0604000000000000" pitchFamily="34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91E437-5C5A-3E43-A7BC-7190A3644BB6}"/>
                  </a:ext>
                </a:extLst>
              </p:cNvPr>
              <p:cNvSpPr txBox="1"/>
              <p:nvPr/>
            </p:nvSpPr>
            <p:spPr>
              <a:xfrm>
                <a:off x="892630" y="6142248"/>
                <a:ext cx="10406742" cy="35666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800" b="1" dirty="0">
                    <a:solidFill>
                      <a:schemeClr val="bg1"/>
                    </a:solidFill>
                  </a:rPr>
                  <a:t>효율적인 광고를 위한 </a:t>
                </a:r>
                <a:r>
                  <a:rPr lang="ko-KR" altLang="en-US" sz="2800" b="1" dirty="0" err="1">
                    <a:solidFill>
                      <a:schemeClr val="bg1"/>
                    </a:solidFill>
                  </a:rPr>
                  <a:t>따릉이</a:t>
                </a:r>
                <a:r>
                  <a:rPr lang="ko-KR" altLang="en-US" sz="2800" b="1" dirty="0">
                    <a:solidFill>
                      <a:schemeClr val="bg1"/>
                    </a:solidFill>
                  </a:rPr>
                  <a:t> 빅데이터 분석</a:t>
                </a:r>
                <a:endParaRPr lang="en-US" altLang="ko-KR" sz="28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703B05F-5947-D240-B7B3-B235410C9FFA}"/>
                </a:ext>
              </a:extLst>
            </p:cNvPr>
            <p:cNvGrpSpPr/>
            <p:nvPr/>
          </p:nvGrpSpPr>
          <p:grpSpPr>
            <a:xfrm>
              <a:off x="9665052" y="4450111"/>
              <a:ext cx="2562806" cy="1261798"/>
              <a:chOff x="2831022" y="1593573"/>
              <a:chExt cx="7196382" cy="3543142"/>
            </a:xfrm>
          </p:grpSpPr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371603A0-972F-D143-8F9E-E6A8CD96B5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38808" y1="52316" x2="38940" y2="38283"/>
                            <a14:foregroundMark x1="43208" y1="56422" x2="44967" y2="63896"/>
                            <a14:foregroundMark x1="38940" y1="38283" x2="42692" y2="54226"/>
                            <a14:foregroundMark x1="49067" y1="63093" x2="51921" y2="62534"/>
                            <a14:foregroundMark x1="44967" y1="63896" x2="46464" y2="63603"/>
                            <a14:foregroundMark x1="51921" y1="62534" x2="58388" y2="38451"/>
                            <a14:foregroundMark x1="58877" y1="17211" x2="60530" y2="18392"/>
                            <a14:foregroundMark x1="61243" y1="27750" x2="61589" y2="32289"/>
                            <a14:foregroundMark x1="60779" y1="21662" x2="60786" y2="21750"/>
                            <a14:foregroundMark x1="60530" y1="18392" x2="60731" y2="21031"/>
                            <a14:foregroundMark x1="61589" y1="32289" x2="68278" y2="28338"/>
                            <a14:foregroundMark x1="68278" y1="28338" x2="64437" y2="39510"/>
                            <a14:foregroundMark x1="64437" y1="39510" x2="69536" y2="47820"/>
                            <a14:foregroundMark x1="41589" y1="72888" x2="46821" y2="81335"/>
                            <a14:foregroundMark x1="46821" y1="81335" x2="48742" y2="70572"/>
                            <a14:foregroundMark x1="57616" y1="45504" x2="57417" y2="50409"/>
                            <a14:foregroundMark x1="47020" y1="77929" x2="48940" y2="70981"/>
                            <a14:foregroundMark x1="43974" y1="75068" x2="44238" y2="74387"/>
                            <a14:backgroundMark x1="43311" y1="53270" x2="47881" y2="63351"/>
                            <a14:backgroundMark x1="47881" y1="63351" x2="53510" y2="55313"/>
                            <a14:backgroundMark x1="53510" y1="55313" x2="54570" y2="49319"/>
                            <a14:backgroundMark x1="53974" y1="15804" x2="58808" y2="25477"/>
                            <a14:backgroundMark x1="58808" y1="25477" x2="57616" y2="38147"/>
                            <a14:backgroundMark x1="58609" y1="18392" x2="53907" y2="15940"/>
                            <a14:backgroundMark x1="57616" y1="16213" x2="54106" y2="15804"/>
                            <a14:backgroundMark x1="57748" y1="15531" x2="58742" y2="17439"/>
                            <a14:backgroundMark x1="61656" y1="25749" x2="61656" y2="25749"/>
                            <a14:backgroundMark x1="60662" y1="23978" x2="60662" y2="23978"/>
                            <a14:backgroundMark x1="60331" y1="22343" x2="60331" y2="22343"/>
                            <a14:backgroundMark x1="60662" y1="22343" x2="60662" y2="22343"/>
                            <a14:backgroundMark x1="60331" y1="21662" x2="60331" y2="21662"/>
                            <a14:backgroundMark x1="60795" y1="20981" x2="60927" y2="21662"/>
                            <a14:backgroundMark x1="60464" y1="23842" x2="60464" y2="23842"/>
                            <a14:backgroundMark x1="60530" y1="24932" x2="60530" y2="24932"/>
                            <a14:backgroundMark x1="60331" y1="23842" x2="63510" y2="28065"/>
                            <a14:backgroundMark x1="37947" y1="40736" x2="38079" y2="40872"/>
                            <a14:backgroundMark x1="38013" y1="40463" x2="37748" y2="4645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831022" y="1638604"/>
                <a:ext cx="7196382" cy="3498111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ABBDA39-D970-344F-8895-307602F1D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247754">
                <a:off x="3642627" y="1593573"/>
                <a:ext cx="1429174" cy="1429175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EB4F7DF-DF33-0C41-A6F3-196623178B17}"/>
                  </a:ext>
                </a:extLst>
              </p:cNvPr>
              <p:cNvSpPr txBox="1"/>
              <p:nvPr/>
            </p:nvSpPr>
            <p:spPr>
              <a:xfrm rot="21005780">
                <a:off x="4026331" y="1913909"/>
                <a:ext cx="625871" cy="595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500" b="1" dirty="0">
                    <a:solidFill>
                      <a:schemeClr val="bg1"/>
                    </a:solidFill>
                  </a:rPr>
                  <a:t>AD</a:t>
                </a:r>
                <a:endParaRPr kumimoji="1" lang="ko-KR" altLang="en-US" sz="5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3" name="구부러진 연결선[U] 32">
                <a:extLst>
                  <a:ext uri="{FF2B5EF4-FFF2-40B4-BE49-F238E27FC236}">
                    <a16:creationId xmlns:a16="http://schemas.microsoft.com/office/drawing/2014/main" id="{B3F1232C-8F8B-6747-8BA7-C0F906D66F3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4113506" y="2983581"/>
                <a:ext cx="1314676" cy="755462"/>
              </a:xfrm>
              <a:prstGeom prst="curvedConnector3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320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3" y="2967037"/>
            <a:ext cx="11853334" cy="923925"/>
          </a:xfrm>
          <a:prstGeom prst="rect">
            <a:avLst/>
          </a:prstGeom>
          <a:solidFill>
            <a:srgbClr val="435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# </a:t>
            </a:r>
            <a:r>
              <a:rPr lang="ko-KR" altLang="en-US" sz="2400" b="1" dirty="0"/>
              <a:t>데이터 수집 및 탐색</a:t>
            </a:r>
          </a:p>
        </p:txBody>
      </p:sp>
    </p:spTree>
    <p:extLst>
      <p:ext uri="{BB962C8B-B14F-4D97-AF65-F5344CB8AC3E}">
        <p14:creationId xmlns:p14="http://schemas.microsoft.com/office/powerpoint/2010/main" val="172759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rgbClr val="49B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83977" y="2090172"/>
            <a:ext cx="102240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sz="2400" b="1" dirty="0"/>
              <a:t> 서울시 공공자전거 대여이력 정보 </a:t>
            </a:r>
            <a:r>
              <a:rPr lang="en-US" altLang="ko-KR" sz="2400" b="1" dirty="0"/>
              <a:t>(2017.07~2018.06)</a:t>
            </a:r>
          </a:p>
          <a:p>
            <a:pPr>
              <a:buFont typeface="Wingdings" pitchFamily="2" charset="2"/>
              <a:buChar char="§"/>
            </a:pPr>
            <a:endParaRPr lang="en-US" altLang="ko-KR" sz="2400" b="1" dirty="0"/>
          </a:p>
          <a:p>
            <a:pPr>
              <a:buFont typeface="Wingdings" pitchFamily="2" charset="2"/>
              <a:buChar char="§"/>
            </a:pPr>
            <a:r>
              <a:rPr lang="en-US" altLang="ko-KR" sz="2400" b="1" dirty="0"/>
              <a:t> </a:t>
            </a:r>
            <a:r>
              <a:rPr lang="ko-KR" altLang="en-US" sz="2400" b="1" dirty="0"/>
              <a:t>서울시 실시간 자치구별 대기환경 현황</a:t>
            </a:r>
            <a:r>
              <a:rPr lang="en-US" altLang="ko-KR" sz="2400" b="1" dirty="0"/>
              <a:t>(API)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(2017.06~2018.06)</a:t>
            </a:r>
          </a:p>
          <a:p>
            <a:pPr>
              <a:buFont typeface="Wingdings" pitchFamily="2" charset="2"/>
              <a:buChar char="§"/>
            </a:pPr>
            <a:endParaRPr lang="en-US" altLang="ko-KR" sz="2400" b="1" dirty="0"/>
          </a:p>
          <a:p>
            <a:pPr>
              <a:buFont typeface="Wingdings" pitchFamily="2" charset="2"/>
              <a:buChar char="§"/>
            </a:pPr>
            <a:r>
              <a:rPr lang="en-US" altLang="ko-KR" sz="2400" b="1" dirty="0"/>
              <a:t> </a:t>
            </a:r>
            <a:r>
              <a:rPr lang="ko-KR" altLang="en-US" sz="2400" b="1" dirty="0"/>
              <a:t>종관기상관측 데이터 </a:t>
            </a:r>
            <a:r>
              <a:rPr lang="en-US" altLang="ko-KR" sz="2400" b="1" dirty="0"/>
              <a:t>(2017.06~2018.06)</a:t>
            </a:r>
          </a:p>
          <a:p>
            <a:pPr>
              <a:buFont typeface="Wingdings" pitchFamily="2" charset="2"/>
              <a:buChar char="§"/>
            </a:pPr>
            <a:endParaRPr lang="en-US" altLang="ko-KR" sz="2400" b="1" dirty="0"/>
          </a:p>
          <a:p>
            <a:pPr>
              <a:buFont typeface="Wingdings" pitchFamily="2" charset="2"/>
              <a:buChar char="§"/>
            </a:pPr>
            <a:r>
              <a:rPr lang="ko-KR" altLang="en-US" sz="2400" b="1" dirty="0"/>
              <a:t> 서울시 공공자전거 대여소 정보</a:t>
            </a:r>
            <a:endParaRPr lang="en-US" altLang="ko-KR" sz="2400" b="1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D60757-DEC2-B641-B612-88B389E2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08BC5-D06B-404D-B793-C748A34DFA8C}"/>
              </a:ext>
            </a:extLst>
          </p:cNvPr>
          <p:cNvSpPr txBox="1"/>
          <p:nvPr/>
        </p:nvSpPr>
        <p:spPr>
          <a:xfrm>
            <a:off x="457201" y="686483"/>
            <a:ext cx="778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데이터 수집 및 탐색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F468A3-50B5-A648-B297-CA5E988188AB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데이터셋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리스트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rgbClr val="49B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57201" y="686483"/>
            <a:ext cx="778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데이터 수집 및 탐색</a:t>
            </a:r>
          </a:p>
        </p:txBody>
      </p:sp>
      <p:pic>
        <p:nvPicPr>
          <p:cNvPr id="1026" name="Picture 2" descr="C:\Users\현중\Desktop\colum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7" y="2486371"/>
            <a:ext cx="11517313" cy="247650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3074506" y="4479235"/>
            <a:ext cx="6334539" cy="9011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tx1"/>
                </a:solidFill>
              </a:rPr>
              <a:t>대여일시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>
                <a:solidFill>
                  <a:schemeClr val="tx1"/>
                </a:solidFill>
              </a:rPr>
              <a:t>대여대여소번호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 err="1">
                <a:solidFill>
                  <a:schemeClr val="tx1"/>
                </a:solidFill>
              </a:rPr>
              <a:t>반납일시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| </a:t>
            </a:r>
            <a:r>
              <a:rPr lang="ko-KR" altLang="en-US" b="1" dirty="0">
                <a:solidFill>
                  <a:schemeClr val="tx1"/>
                </a:solidFill>
              </a:rPr>
              <a:t>반납대여소번호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51389" y="2716212"/>
            <a:ext cx="2723115" cy="17497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9435548" y="2743201"/>
            <a:ext cx="2411895" cy="17227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75580" y="2906191"/>
            <a:ext cx="1987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680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만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rows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575F1C-B4E0-414E-8B1F-1173885F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AB41AF-4E11-B94A-A039-BED702C2A6E8}"/>
              </a:ext>
            </a:extLst>
          </p:cNvPr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서울시 공공자전거 대여이력 정보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(2017.06~2018.06)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rgbClr val="49B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1" y="1177712"/>
            <a:ext cx="1022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서울시 공공자전거 대여이력 정보 </a:t>
            </a: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(2017.06~2018.06)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2E7FDD3-7029-A641-A4E3-67B7695D9A6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515" y="2543695"/>
            <a:ext cx="5976234" cy="2817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4C63F7-A3AF-7F4E-BB17-5B5D8C89EA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2837" b="4873"/>
          <a:stretch/>
        </p:blipFill>
        <p:spPr>
          <a:xfrm>
            <a:off x="221675" y="2535622"/>
            <a:ext cx="6017517" cy="274132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26E42E-0791-704F-93E0-F0E771E4A783}"/>
              </a:ext>
            </a:extLst>
          </p:cNvPr>
          <p:cNvGrpSpPr/>
          <p:nvPr/>
        </p:nvGrpSpPr>
        <p:grpSpPr>
          <a:xfrm>
            <a:off x="892629" y="5993407"/>
            <a:ext cx="10406743" cy="654345"/>
            <a:chOff x="892629" y="5993407"/>
            <a:chExt cx="10406743" cy="65434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E7FE964-27CE-3940-B477-17F4C69B2E2C}"/>
                </a:ext>
              </a:extLst>
            </p:cNvPr>
            <p:cNvSpPr/>
            <p:nvPr/>
          </p:nvSpPr>
          <p:spPr>
            <a:xfrm>
              <a:off x="892629" y="5993407"/>
              <a:ext cx="10406742" cy="654345"/>
            </a:xfrm>
            <a:prstGeom prst="rect">
              <a:avLst/>
            </a:prstGeom>
            <a:solidFill>
              <a:srgbClr val="44B5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latin typeface="Nanum Gothic Regular" panose="020D0604000000000000" pitchFamily="34" charset="-127"/>
                <a:ea typeface="Nanum Gothic Regular" panose="020D0604000000000000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BDB4EF-EAE9-5340-9B76-CB5CD8A0B553}"/>
                </a:ext>
              </a:extLst>
            </p:cNvPr>
            <p:cNvSpPr txBox="1"/>
            <p:nvPr/>
          </p:nvSpPr>
          <p:spPr>
            <a:xfrm>
              <a:off x="892630" y="6120524"/>
              <a:ext cx="10406742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데이터 셋의 </a:t>
              </a:r>
              <a:r>
                <a:rPr kumimoji="1" lang="ko-KR" altLang="en-US" sz="2000" b="1" dirty="0" err="1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요일별</a:t>
              </a:r>
              <a:r>
                <a:rPr kumimoji="1" lang="en-US" altLang="ko-KR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월별 등 데이터 패턴 파악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12064A9-AFE1-DA42-9F32-F7652B6BAD1A}"/>
              </a:ext>
            </a:extLst>
          </p:cNvPr>
          <p:cNvSpPr txBox="1"/>
          <p:nvPr/>
        </p:nvSpPr>
        <p:spPr>
          <a:xfrm>
            <a:off x="801558" y="5360745"/>
            <a:ext cx="485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요일별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대여건수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8672DC-5D6C-E042-B71D-300A1B7F0032}"/>
              </a:ext>
            </a:extLst>
          </p:cNvPr>
          <p:cNvSpPr txBox="1"/>
          <p:nvPr/>
        </p:nvSpPr>
        <p:spPr>
          <a:xfrm>
            <a:off x="6578757" y="5360745"/>
            <a:ext cx="485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월별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대여건수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EFC604-6C7A-4044-AE8F-E7D2FE16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12E13E-D893-1346-B6C5-39D6A52239D1}"/>
              </a:ext>
            </a:extLst>
          </p:cNvPr>
          <p:cNvSpPr txBox="1"/>
          <p:nvPr/>
        </p:nvSpPr>
        <p:spPr>
          <a:xfrm>
            <a:off x="457201" y="686483"/>
            <a:ext cx="7788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#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데이터 수집 및 탐색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7DFBB-13B1-A34C-A6F4-D74E0C19DAD3}"/>
              </a:ext>
            </a:extLst>
          </p:cNvPr>
          <p:cNvSpPr txBox="1"/>
          <p:nvPr/>
        </p:nvSpPr>
        <p:spPr>
          <a:xfrm>
            <a:off x="496962" y="1925732"/>
            <a:ext cx="8647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KoreanSWGI2R" charset="-127"/>
                <a:ea typeface="KoreanSWGI2R" charset="-127"/>
                <a:cs typeface="KoreanSWGI2R" charset="-127"/>
              </a:rPr>
              <a:t>탐색적 데이터 분석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KoreanSWGI2R" charset="-127"/>
              <a:ea typeface="KoreanSWGI2R" charset="-127"/>
              <a:cs typeface="KoreanSWGI2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68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6148</TotalTime>
  <Words>1487</Words>
  <Application>Microsoft Office PowerPoint</Application>
  <PresentationFormat>와이드스크린</PresentationFormat>
  <Paragraphs>329</Paragraphs>
  <Slides>32</Slides>
  <Notes>27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34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한호재</cp:lastModifiedBy>
  <cp:revision>226</cp:revision>
  <cp:lastPrinted>2018-08-27T07:54:56Z</cp:lastPrinted>
  <dcterms:created xsi:type="dcterms:W3CDTF">2016-03-30T05:53:39Z</dcterms:created>
  <dcterms:modified xsi:type="dcterms:W3CDTF">2018-09-15T05:18:18Z</dcterms:modified>
</cp:coreProperties>
</file>